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1" Type="http://schemas.openxmlformats.org/officeDocument/2006/relationships/font" Target="fonts/Robo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5fbc715761317a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5fbc715761317a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5fbc715761317a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5fbc715761317a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fbc715761317a8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fbc715761317a8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5fbc715761317a8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5fbc715761317a8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5fbc715761317a8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5fbc715761317a8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65e1f7873e27ea51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e1f7873e27ea51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65e1f7873e27ea5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65e1f7873e27ea5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65e1f7873e27ea5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5e1f7873e27ea5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65e1f7873e27ea51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5e1f7873e27ea51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65e1f7873e27ea5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5e1f7873e27ea5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65e1f7873e27ea51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65e1f7873e27ea51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65e1f7873e27ea5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5e1f7873e27ea5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65e1f7873e27ea51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65e1f7873e27ea51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7b8247e55de3eba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7b8247e55de3eba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8c131d4b25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8c131d4b25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c131d4b25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c131d4b25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c131d4b25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c131d4b25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c131d4b25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c131d4b25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c131d4b25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c131d4b25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8c131d4b2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8c131d4b2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8c131d4b25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8c131d4b25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8c131d4b25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8c131d4b25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65e1f7873e27ea51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65e1f7873e27ea51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65e1f7873e27ea51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5e1f7873e27ea51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65e1f7873e27ea5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5e1f7873e27ea5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8c131d4b25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8c131d4b25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d29eed16cfd9b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d29eed16cfd9b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603eba9f355e7bfc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03eba9f355e7bfc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603eba9f355e7bfc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603eba9f355e7bfc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603eba9f355e7bfc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603eba9f355e7bfc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603eba9f355e7bfc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603eba9f355e7bfc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24.jpg"/><Relationship Id="rId5" Type="http://schemas.openxmlformats.org/officeDocument/2006/relationships/image" Target="../media/image26.jpg"/><Relationship Id="rId6" Type="http://schemas.openxmlformats.org/officeDocument/2006/relationships/image" Target="../media/image5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7.jpg"/><Relationship Id="rId4" Type="http://schemas.openxmlformats.org/officeDocument/2006/relationships/image" Target="../media/image34.jpg"/><Relationship Id="rId5" Type="http://schemas.openxmlformats.org/officeDocument/2006/relationships/image" Target="../media/image29.jpg"/><Relationship Id="rId6" Type="http://schemas.openxmlformats.org/officeDocument/2006/relationships/image" Target="../media/image32.jpg"/><Relationship Id="rId7"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28.jpg"/><Relationship Id="rId5" Type="http://schemas.openxmlformats.org/officeDocument/2006/relationships/image" Target="../media/image33.jpg"/><Relationship Id="rId6"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5.jpg"/><Relationship Id="rId4" Type="http://schemas.openxmlformats.org/officeDocument/2006/relationships/image" Target="../media/image36.jpg"/><Relationship Id="rId9" Type="http://schemas.openxmlformats.org/officeDocument/2006/relationships/image" Target="../media/image41.jpg"/><Relationship Id="rId5" Type="http://schemas.openxmlformats.org/officeDocument/2006/relationships/image" Target="../media/image37.jpg"/><Relationship Id="rId6" Type="http://schemas.openxmlformats.org/officeDocument/2006/relationships/image" Target="../media/image39.jpg"/><Relationship Id="rId7" Type="http://schemas.openxmlformats.org/officeDocument/2006/relationships/image" Target="../media/image42.jpg"/><Relationship Id="rId8" Type="http://schemas.openxmlformats.org/officeDocument/2006/relationships/image" Target="../media/image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7.jpg"/><Relationship Id="rId4" Type="http://schemas.openxmlformats.org/officeDocument/2006/relationships/image" Target="../media/image45.jpg"/><Relationship Id="rId5" Type="http://schemas.openxmlformats.org/officeDocument/2006/relationships/image" Target="../media/image66.jpg"/><Relationship Id="rId6"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84.jpg"/><Relationship Id="rId4" Type="http://schemas.openxmlformats.org/officeDocument/2006/relationships/image" Target="../media/image48.jpg"/><Relationship Id="rId5" Type="http://schemas.openxmlformats.org/officeDocument/2006/relationships/image" Target="../media/image49.jpg"/><Relationship Id="rId6"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7.jpg"/><Relationship Id="rId4" Type="http://schemas.openxmlformats.org/officeDocument/2006/relationships/image" Target="../media/image68.jpg"/><Relationship Id="rId5" Type="http://schemas.openxmlformats.org/officeDocument/2006/relationships/image" Target="../media/image55.jpg"/><Relationship Id="rId6"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85.jpg"/><Relationship Id="rId4" Type="http://schemas.openxmlformats.org/officeDocument/2006/relationships/image" Target="../media/image51.jpg"/><Relationship Id="rId5" Type="http://schemas.openxmlformats.org/officeDocument/2006/relationships/image" Target="../media/image53.jpg"/><Relationship Id="rId6"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6.jpg"/><Relationship Id="rId4" Type="http://schemas.openxmlformats.org/officeDocument/2006/relationships/image" Target="../media/image58.jpg"/><Relationship Id="rId5" Type="http://schemas.openxmlformats.org/officeDocument/2006/relationships/image" Target="../media/image60.jpg"/><Relationship Id="rId6"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59.png"/><Relationship Id="rId4" Type="http://schemas.openxmlformats.org/officeDocument/2006/relationships/image" Target="../media/image61.jpg"/><Relationship Id="rId5"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64.jpg"/><Relationship Id="rId4" Type="http://schemas.openxmlformats.org/officeDocument/2006/relationships/image" Target="../media/image62.jpg"/><Relationship Id="rId5" Type="http://schemas.openxmlformats.org/officeDocument/2006/relationships/image" Target="../media/image83.jpg"/><Relationship Id="rId6"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71.jpg"/><Relationship Id="rId4" Type="http://schemas.openxmlformats.org/officeDocument/2006/relationships/image" Target="../media/image69.jpg"/><Relationship Id="rId5" Type="http://schemas.openxmlformats.org/officeDocument/2006/relationships/image" Target="../media/image70.jpg"/><Relationship Id="rId6" Type="http://schemas.openxmlformats.org/officeDocument/2006/relationships/image" Target="../media/image7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8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8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7.jpg"/><Relationship Id="rId11" Type="http://schemas.openxmlformats.org/officeDocument/2006/relationships/image" Target="../media/image10.png"/><Relationship Id="rId10" Type="http://schemas.openxmlformats.org/officeDocument/2006/relationships/image" Target="../media/image8.jpg"/><Relationship Id="rId9"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1.jpg"/><Relationship Id="rId7" Type="http://schemas.openxmlformats.org/officeDocument/2006/relationships/image" Target="../media/image12.png"/><Relationship Id="rId8"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673744" y="325350"/>
            <a:ext cx="7391700" cy="2246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i="1" lang="en" sz="4800">
                <a:solidFill>
                  <a:srgbClr val="1C4587"/>
                </a:solidFill>
                <a:latin typeface="Arial"/>
                <a:ea typeface="Arial"/>
                <a:cs typeface="Arial"/>
                <a:sym typeface="Arial"/>
              </a:rPr>
              <a:t>Макс Эксим ХХК</a:t>
            </a:r>
            <a:endParaRPr b="1" i="1" sz="4800">
              <a:solidFill>
                <a:srgbClr val="1C4587"/>
              </a:solidFill>
              <a:latin typeface="Arial"/>
              <a:ea typeface="Arial"/>
              <a:cs typeface="Arial"/>
              <a:sym typeface="Arial"/>
            </a:endParaRPr>
          </a:p>
        </p:txBody>
      </p:sp>
      <p:sp>
        <p:nvSpPr>
          <p:cNvPr id="68" name="Google Shape;68;p13"/>
          <p:cNvSpPr txBox="1"/>
          <p:nvPr>
            <p:ph idx="1" type="subTitle"/>
          </p:nvPr>
        </p:nvSpPr>
        <p:spPr>
          <a:xfrm>
            <a:off x="1858700" y="4286256"/>
            <a:ext cx="5361300" cy="575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rPr>
              <a:t>2022.10.18</a:t>
            </a:r>
            <a:endParaRPr>
              <a:solidFill>
                <a:srgbClr val="FFFFFF"/>
              </a:solidFill>
            </a:endParaRPr>
          </a:p>
        </p:txBody>
      </p:sp>
      <p:pic>
        <p:nvPicPr>
          <p:cNvPr id="69" name="Google Shape;69;p13"/>
          <p:cNvPicPr preferRelativeResize="0"/>
          <p:nvPr/>
        </p:nvPicPr>
        <p:blipFill>
          <a:blip r:embed="rId3">
            <a:alphaModFix/>
          </a:blip>
          <a:stretch>
            <a:fillRect/>
          </a:stretch>
        </p:blipFill>
        <p:spPr>
          <a:xfrm>
            <a:off x="0" y="12"/>
            <a:ext cx="5361300" cy="8708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2"/>
          <p:cNvPicPr preferRelativeResize="0"/>
          <p:nvPr/>
        </p:nvPicPr>
        <p:blipFill>
          <a:blip r:embed="rId3">
            <a:alphaModFix/>
          </a:blip>
          <a:stretch>
            <a:fillRect/>
          </a:stretch>
        </p:blipFill>
        <p:spPr>
          <a:xfrm>
            <a:off x="521300" y="1303326"/>
            <a:ext cx="1812674" cy="3764785"/>
          </a:xfrm>
          <a:prstGeom prst="rect">
            <a:avLst/>
          </a:prstGeom>
          <a:noFill/>
          <a:ln>
            <a:noFill/>
          </a:ln>
        </p:spPr>
      </p:pic>
      <p:pic>
        <p:nvPicPr>
          <p:cNvPr id="148" name="Google Shape;148;p22"/>
          <p:cNvPicPr preferRelativeResize="0"/>
          <p:nvPr/>
        </p:nvPicPr>
        <p:blipFill>
          <a:blip r:embed="rId4">
            <a:alphaModFix/>
          </a:blip>
          <a:stretch>
            <a:fillRect/>
          </a:stretch>
        </p:blipFill>
        <p:spPr>
          <a:xfrm>
            <a:off x="4617050" y="1303338"/>
            <a:ext cx="1790250" cy="3764776"/>
          </a:xfrm>
          <a:prstGeom prst="rect">
            <a:avLst/>
          </a:prstGeom>
          <a:noFill/>
          <a:ln>
            <a:noFill/>
          </a:ln>
        </p:spPr>
      </p:pic>
      <p:pic>
        <p:nvPicPr>
          <p:cNvPr id="149" name="Google Shape;149;p22"/>
          <p:cNvPicPr preferRelativeResize="0"/>
          <p:nvPr/>
        </p:nvPicPr>
        <p:blipFill>
          <a:blip r:embed="rId5">
            <a:alphaModFix/>
          </a:blip>
          <a:stretch>
            <a:fillRect/>
          </a:stretch>
        </p:blipFill>
        <p:spPr>
          <a:xfrm>
            <a:off x="6642500" y="1303338"/>
            <a:ext cx="2119100" cy="3764798"/>
          </a:xfrm>
          <a:prstGeom prst="rect">
            <a:avLst/>
          </a:prstGeom>
          <a:noFill/>
          <a:ln>
            <a:noFill/>
          </a:ln>
        </p:spPr>
      </p:pic>
      <p:pic>
        <p:nvPicPr>
          <p:cNvPr id="150" name="Google Shape;150;p22"/>
          <p:cNvPicPr preferRelativeResize="0"/>
          <p:nvPr/>
        </p:nvPicPr>
        <p:blipFill>
          <a:blip r:embed="rId6">
            <a:alphaModFix/>
          </a:blip>
          <a:stretch>
            <a:fillRect/>
          </a:stretch>
        </p:blipFill>
        <p:spPr>
          <a:xfrm>
            <a:off x="2569175" y="1303313"/>
            <a:ext cx="1812674" cy="3764785"/>
          </a:xfrm>
          <a:prstGeom prst="rect">
            <a:avLst/>
          </a:prstGeom>
          <a:noFill/>
          <a:ln>
            <a:noFill/>
          </a:ln>
        </p:spPr>
      </p:pic>
      <p:sp>
        <p:nvSpPr>
          <p:cNvPr id="151" name="Google Shape;151;p22"/>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0" y="1054350"/>
            <a:ext cx="1666875" cy="4089152"/>
          </a:xfrm>
          <a:prstGeom prst="rect">
            <a:avLst/>
          </a:prstGeom>
          <a:noFill/>
          <a:ln>
            <a:noFill/>
          </a:ln>
        </p:spPr>
      </p:pic>
      <p:pic>
        <p:nvPicPr>
          <p:cNvPr id="157" name="Google Shape;157;p23"/>
          <p:cNvPicPr preferRelativeResize="0"/>
          <p:nvPr/>
        </p:nvPicPr>
        <p:blipFill>
          <a:blip r:embed="rId4">
            <a:alphaModFix/>
          </a:blip>
          <a:stretch>
            <a:fillRect/>
          </a:stretch>
        </p:blipFill>
        <p:spPr>
          <a:xfrm>
            <a:off x="1607950" y="1054350"/>
            <a:ext cx="1666875" cy="4089148"/>
          </a:xfrm>
          <a:prstGeom prst="rect">
            <a:avLst/>
          </a:prstGeom>
          <a:noFill/>
          <a:ln>
            <a:noFill/>
          </a:ln>
        </p:spPr>
      </p:pic>
      <p:pic>
        <p:nvPicPr>
          <p:cNvPr id="158" name="Google Shape;158;p23"/>
          <p:cNvPicPr preferRelativeResize="0"/>
          <p:nvPr/>
        </p:nvPicPr>
        <p:blipFill>
          <a:blip r:embed="rId5">
            <a:alphaModFix/>
          </a:blip>
          <a:stretch>
            <a:fillRect/>
          </a:stretch>
        </p:blipFill>
        <p:spPr>
          <a:xfrm>
            <a:off x="3274825" y="1054350"/>
            <a:ext cx="1968851" cy="4089152"/>
          </a:xfrm>
          <a:prstGeom prst="rect">
            <a:avLst/>
          </a:prstGeom>
          <a:noFill/>
          <a:ln>
            <a:noFill/>
          </a:ln>
        </p:spPr>
      </p:pic>
      <p:pic>
        <p:nvPicPr>
          <p:cNvPr id="159" name="Google Shape;159;p23"/>
          <p:cNvPicPr preferRelativeResize="0"/>
          <p:nvPr/>
        </p:nvPicPr>
        <p:blipFill>
          <a:blip r:embed="rId6">
            <a:alphaModFix/>
          </a:blip>
          <a:stretch>
            <a:fillRect/>
          </a:stretch>
        </p:blipFill>
        <p:spPr>
          <a:xfrm>
            <a:off x="5243675" y="1054350"/>
            <a:ext cx="1968851" cy="4089152"/>
          </a:xfrm>
          <a:prstGeom prst="rect">
            <a:avLst/>
          </a:prstGeom>
          <a:noFill/>
          <a:ln>
            <a:noFill/>
          </a:ln>
        </p:spPr>
      </p:pic>
      <p:pic>
        <p:nvPicPr>
          <p:cNvPr id="160" name="Google Shape;160;p23"/>
          <p:cNvPicPr preferRelativeResize="0"/>
          <p:nvPr/>
        </p:nvPicPr>
        <p:blipFill>
          <a:blip r:embed="rId7">
            <a:alphaModFix/>
          </a:blip>
          <a:stretch>
            <a:fillRect/>
          </a:stretch>
        </p:blipFill>
        <p:spPr>
          <a:xfrm>
            <a:off x="7175150" y="1054350"/>
            <a:ext cx="1968849" cy="4089148"/>
          </a:xfrm>
          <a:prstGeom prst="rect">
            <a:avLst/>
          </a:prstGeom>
          <a:noFill/>
          <a:ln>
            <a:noFill/>
          </a:ln>
        </p:spPr>
      </p:pic>
      <p:sp>
        <p:nvSpPr>
          <p:cNvPr id="161" name="Google Shape;161;p23"/>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4"/>
          <p:cNvPicPr preferRelativeResize="0"/>
          <p:nvPr/>
        </p:nvPicPr>
        <p:blipFill rotWithShape="1">
          <a:blip r:embed="rId3">
            <a:alphaModFix/>
          </a:blip>
          <a:srcRect b="0" l="0" r="17525" t="0"/>
          <a:stretch/>
        </p:blipFill>
        <p:spPr>
          <a:xfrm>
            <a:off x="152400" y="152400"/>
            <a:ext cx="1921375" cy="4838698"/>
          </a:xfrm>
          <a:prstGeom prst="rect">
            <a:avLst/>
          </a:prstGeom>
          <a:noFill/>
          <a:ln>
            <a:noFill/>
          </a:ln>
        </p:spPr>
      </p:pic>
      <p:pic>
        <p:nvPicPr>
          <p:cNvPr id="167" name="Google Shape;167;p24"/>
          <p:cNvPicPr preferRelativeResize="0"/>
          <p:nvPr/>
        </p:nvPicPr>
        <p:blipFill rotWithShape="1">
          <a:blip r:embed="rId4">
            <a:alphaModFix/>
          </a:blip>
          <a:srcRect b="0" l="0" r="-11185" t="0"/>
          <a:stretch/>
        </p:blipFill>
        <p:spPr>
          <a:xfrm>
            <a:off x="2242269" y="152400"/>
            <a:ext cx="2329744" cy="4838698"/>
          </a:xfrm>
          <a:prstGeom prst="rect">
            <a:avLst/>
          </a:prstGeom>
          <a:noFill/>
          <a:ln>
            <a:noFill/>
          </a:ln>
        </p:spPr>
      </p:pic>
      <p:pic>
        <p:nvPicPr>
          <p:cNvPr id="168" name="Google Shape;168;p24"/>
          <p:cNvPicPr preferRelativeResize="0"/>
          <p:nvPr/>
        </p:nvPicPr>
        <p:blipFill>
          <a:blip r:embed="rId5">
            <a:alphaModFix/>
          </a:blip>
          <a:stretch>
            <a:fillRect/>
          </a:stretch>
        </p:blipFill>
        <p:spPr>
          <a:xfrm>
            <a:off x="6814262" y="152400"/>
            <a:ext cx="2329744" cy="4838698"/>
          </a:xfrm>
          <a:prstGeom prst="rect">
            <a:avLst/>
          </a:prstGeom>
          <a:noFill/>
          <a:ln>
            <a:noFill/>
          </a:ln>
        </p:spPr>
      </p:pic>
      <p:pic>
        <p:nvPicPr>
          <p:cNvPr id="169" name="Google Shape;169;p24"/>
          <p:cNvPicPr preferRelativeResize="0"/>
          <p:nvPr/>
        </p:nvPicPr>
        <p:blipFill rotWithShape="1">
          <a:blip r:embed="rId6">
            <a:alphaModFix/>
          </a:blip>
          <a:srcRect b="0" l="-6300" r="6299" t="0"/>
          <a:stretch/>
        </p:blipFill>
        <p:spPr>
          <a:xfrm>
            <a:off x="4337750" y="152400"/>
            <a:ext cx="2329650" cy="4838698"/>
          </a:xfrm>
          <a:prstGeom prst="rect">
            <a:avLst/>
          </a:prstGeom>
          <a:noFill/>
          <a:ln>
            <a:noFill/>
          </a:ln>
        </p:spPr>
      </p:pic>
      <p:sp>
        <p:nvSpPr>
          <p:cNvPr id="170" name="Google Shape;170;p24"/>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latin typeface="Arial"/>
                <a:ea typeface="Arial"/>
                <a:cs typeface="Arial"/>
                <a:sym typeface="Arial"/>
              </a:rPr>
              <a:t>Өнгийн худалдаа:</a:t>
            </a:r>
            <a:endParaRPr sz="3200">
              <a:latin typeface="Arial"/>
              <a:ea typeface="Arial"/>
              <a:cs typeface="Arial"/>
              <a:sym typeface="Arial"/>
            </a:endParaRPr>
          </a:p>
        </p:txBody>
      </p:sp>
      <p:pic>
        <p:nvPicPr>
          <p:cNvPr id="176" name="Google Shape;176;p25"/>
          <p:cNvPicPr preferRelativeResize="0"/>
          <p:nvPr/>
        </p:nvPicPr>
        <p:blipFill rotWithShape="1">
          <a:blip r:embed="rId3">
            <a:alphaModFix/>
          </a:blip>
          <a:srcRect b="10478" l="0" r="0" t="14513"/>
          <a:stretch/>
        </p:blipFill>
        <p:spPr>
          <a:xfrm>
            <a:off x="147988" y="3410763"/>
            <a:ext cx="1788251" cy="1744999"/>
          </a:xfrm>
          <a:prstGeom prst="rect">
            <a:avLst/>
          </a:prstGeom>
          <a:noFill/>
          <a:ln>
            <a:noFill/>
          </a:ln>
        </p:spPr>
      </p:pic>
      <p:pic>
        <p:nvPicPr>
          <p:cNvPr id="177" name="Google Shape;177;p25"/>
          <p:cNvPicPr preferRelativeResize="0"/>
          <p:nvPr/>
        </p:nvPicPr>
        <p:blipFill rotWithShape="1">
          <a:blip r:embed="rId4">
            <a:alphaModFix/>
          </a:blip>
          <a:srcRect b="15247" l="0" r="0" t="31715"/>
          <a:stretch/>
        </p:blipFill>
        <p:spPr>
          <a:xfrm>
            <a:off x="147975" y="1294411"/>
            <a:ext cx="1788276" cy="1969898"/>
          </a:xfrm>
          <a:prstGeom prst="rect">
            <a:avLst/>
          </a:prstGeom>
          <a:noFill/>
          <a:ln>
            <a:noFill/>
          </a:ln>
        </p:spPr>
      </p:pic>
      <p:pic>
        <p:nvPicPr>
          <p:cNvPr id="178" name="Google Shape;178;p25"/>
          <p:cNvPicPr preferRelativeResize="0"/>
          <p:nvPr/>
        </p:nvPicPr>
        <p:blipFill rotWithShape="1">
          <a:blip r:embed="rId5">
            <a:alphaModFix/>
          </a:blip>
          <a:srcRect b="0" l="0" r="0" t="26002"/>
          <a:stretch/>
        </p:blipFill>
        <p:spPr>
          <a:xfrm>
            <a:off x="4255388" y="1306675"/>
            <a:ext cx="1889626" cy="1969898"/>
          </a:xfrm>
          <a:prstGeom prst="rect">
            <a:avLst/>
          </a:prstGeom>
          <a:noFill/>
          <a:ln>
            <a:noFill/>
          </a:ln>
        </p:spPr>
      </p:pic>
      <p:pic>
        <p:nvPicPr>
          <p:cNvPr id="179" name="Google Shape;179;p25"/>
          <p:cNvPicPr preferRelativeResize="0"/>
          <p:nvPr/>
        </p:nvPicPr>
        <p:blipFill rotWithShape="1">
          <a:blip r:embed="rId6">
            <a:alphaModFix/>
          </a:blip>
          <a:srcRect b="14146" l="0" r="0" t="39531"/>
          <a:stretch/>
        </p:blipFill>
        <p:spPr>
          <a:xfrm>
            <a:off x="2201675" y="3423028"/>
            <a:ext cx="1788276" cy="1720475"/>
          </a:xfrm>
          <a:prstGeom prst="rect">
            <a:avLst/>
          </a:prstGeom>
          <a:noFill/>
          <a:ln>
            <a:noFill/>
          </a:ln>
        </p:spPr>
      </p:pic>
      <p:pic>
        <p:nvPicPr>
          <p:cNvPr id="180" name="Google Shape;180;p25"/>
          <p:cNvPicPr preferRelativeResize="0"/>
          <p:nvPr/>
        </p:nvPicPr>
        <p:blipFill>
          <a:blip r:embed="rId7">
            <a:alphaModFix/>
          </a:blip>
          <a:stretch>
            <a:fillRect/>
          </a:stretch>
        </p:blipFill>
        <p:spPr>
          <a:xfrm>
            <a:off x="6355825" y="1306675"/>
            <a:ext cx="2476500" cy="3836825"/>
          </a:xfrm>
          <a:prstGeom prst="rect">
            <a:avLst/>
          </a:prstGeom>
          <a:noFill/>
          <a:ln>
            <a:noFill/>
          </a:ln>
        </p:spPr>
      </p:pic>
      <p:pic>
        <p:nvPicPr>
          <p:cNvPr id="181" name="Google Shape;181;p25"/>
          <p:cNvPicPr preferRelativeResize="0"/>
          <p:nvPr/>
        </p:nvPicPr>
        <p:blipFill rotWithShape="1">
          <a:blip r:embed="rId8">
            <a:alphaModFix/>
          </a:blip>
          <a:srcRect b="22851" l="0" r="0" t="-11182"/>
          <a:stretch/>
        </p:blipFill>
        <p:spPr>
          <a:xfrm>
            <a:off x="4255363" y="3173600"/>
            <a:ext cx="1889626" cy="1969898"/>
          </a:xfrm>
          <a:prstGeom prst="rect">
            <a:avLst/>
          </a:prstGeom>
          <a:noFill/>
          <a:ln>
            <a:noFill/>
          </a:ln>
        </p:spPr>
      </p:pic>
      <p:pic>
        <p:nvPicPr>
          <p:cNvPr id="182" name="Google Shape;182;p25"/>
          <p:cNvPicPr preferRelativeResize="0"/>
          <p:nvPr/>
        </p:nvPicPr>
        <p:blipFill rotWithShape="1">
          <a:blip r:embed="rId9">
            <a:alphaModFix/>
          </a:blip>
          <a:srcRect b="20060" l="0" r="0" t="23144"/>
          <a:stretch/>
        </p:blipFill>
        <p:spPr>
          <a:xfrm>
            <a:off x="2201700" y="1306675"/>
            <a:ext cx="1788251" cy="19698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6"/>
          <p:cNvPicPr preferRelativeResize="0"/>
          <p:nvPr/>
        </p:nvPicPr>
        <p:blipFill rotWithShape="1">
          <a:blip r:embed="rId3">
            <a:alphaModFix/>
          </a:blip>
          <a:srcRect b="0" l="0" r="10402" t="0"/>
          <a:stretch/>
        </p:blipFill>
        <p:spPr>
          <a:xfrm>
            <a:off x="0" y="152400"/>
            <a:ext cx="2087426" cy="4838698"/>
          </a:xfrm>
          <a:prstGeom prst="rect">
            <a:avLst/>
          </a:prstGeom>
          <a:noFill/>
          <a:ln>
            <a:noFill/>
          </a:ln>
        </p:spPr>
      </p:pic>
      <p:pic>
        <p:nvPicPr>
          <p:cNvPr id="188" name="Google Shape;188;p26"/>
          <p:cNvPicPr preferRelativeResize="0"/>
          <p:nvPr/>
        </p:nvPicPr>
        <p:blipFill rotWithShape="1">
          <a:blip r:embed="rId4">
            <a:alphaModFix/>
          </a:blip>
          <a:srcRect b="0" l="0" r="7166" t="0"/>
          <a:stretch/>
        </p:blipFill>
        <p:spPr>
          <a:xfrm>
            <a:off x="2242275" y="152400"/>
            <a:ext cx="2162863" cy="4838698"/>
          </a:xfrm>
          <a:prstGeom prst="rect">
            <a:avLst/>
          </a:prstGeom>
          <a:noFill/>
          <a:ln>
            <a:noFill/>
          </a:ln>
        </p:spPr>
      </p:pic>
      <p:pic>
        <p:nvPicPr>
          <p:cNvPr id="189" name="Google Shape;189;p26"/>
          <p:cNvPicPr preferRelativeResize="0"/>
          <p:nvPr/>
        </p:nvPicPr>
        <p:blipFill rotWithShape="1">
          <a:blip r:embed="rId5">
            <a:alphaModFix/>
          </a:blip>
          <a:srcRect b="0" l="0" r="10402" t="0"/>
          <a:stretch/>
        </p:blipFill>
        <p:spPr>
          <a:xfrm>
            <a:off x="4572000" y="152400"/>
            <a:ext cx="2162876" cy="4838698"/>
          </a:xfrm>
          <a:prstGeom prst="rect">
            <a:avLst/>
          </a:prstGeom>
          <a:noFill/>
          <a:ln>
            <a:noFill/>
          </a:ln>
        </p:spPr>
      </p:pic>
      <p:pic>
        <p:nvPicPr>
          <p:cNvPr id="190" name="Google Shape;190;p26"/>
          <p:cNvPicPr preferRelativeResize="0"/>
          <p:nvPr/>
        </p:nvPicPr>
        <p:blipFill rotWithShape="1">
          <a:blip r:embed="rId6">
            <a:alphaModFix/>
          </a:blip>
          <a:srcRect b="0" l="9461" r="0" t="0"/>
          <a:stretch/>
        </p:blipFill>
        <p:spPr>
          <a:xfrm>
            <a:off x="6901750" y="152400"/>
            <a:ext cx="2242250" cy="4838698"/>
          </a:xfrm>
          <a:prstGeom prst="rect">
            <a:avLst/>
          </a:prstGeom>
          <a:noFill/>
          <a:ln>
            <a:noFill/>
          </a:ln>
        </p:spPr>
      </p:pic>
      <p:sp>
        <p:nvSpPr>
          <p:cNvPr id="191" name="Google Shape;191;p26"/>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7"/>
          <p:cNvSpPr txBox="1"/>
          <p:nvPr>
            <p:ph type="title"/>
          </p:nvPr>
        </p:nvSpPr>
        <p:spPr>
          <a:xfrm>
            <a:off x="311725" y="500925"/>
            <a:ext cx="3127500" cy="713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latin typeface="Arial"/>
                <a:ea typeface="Arial"/>
                <a:cs typeface="Arial"/>
                <a:sym typeface="Arial"/>
              </a:rPr>
              <a:t>Наадам center:</a:t>
            </a:r>
            <a:endParaRPr sz="3000">
              <a:latin typeface="Arial"/>
              <a:ea typeface="Arial"/>
              <a:cs typeface="Arial"/>
              <a:sym typeface="Arial"/>
            </a:endParaRPr>
          </a:p>
        </p:txBody>
      </p:sp>
      <p:pic>
        <p:nvPicPr>
          <p:cNvPr id="197" name="Google Shape;197;p27"/>
          <p:cNvPicPr preferRelativeResize="0"/>
          <p:nvPr/>
        </p:nvPicPr>
        <p:blipFill rotWithShape="1">
          <a:blip r:embed="rId3">
            <a:alphaModFix/>
          </a:blip>
          <a:srcRect b="0" l="21935" r="18116" t="0"/>
          <a:stretch/>
        </p:blipFill>
        <p:spPr>
          <a:xfrm>
            <a:off x="536025" y="1214325"/>
            <a:ext cx="2678899" cy="3726549"/>
          </a:xfrm>
          <a:prstGeom prst="rect">
            <a:avLst/>
          </a:prstGeom>
          <a:noFill/>
          <a:ln>
            <a:noFill/>
          </a:ln>
        </p:spPr>
      </p:pic>
      <p:pic>
        <p:nvPicPr>
          <p:cNvPr id="198" name="Google Shape;198;p27"/>
          <p:cNvPicPr preferRelativeResize="0"/>
          <p:nvPr/>
        </p:nvPicPr>
        <p:blipFill rotWithShape="1">
          <a:blip r:embed="rId4">
            <a:alphaModFix/>
          </a:blip>
          <a:srcRect b="11409" l="0" r="0" t="22026"/>
          <a:stretch/>
        </p:blipFill>
        <p:spPr>
          <a:xfrm>
            <a:off x="3997192" y="961400"/>
            <a:ext cx="2353975" cy="3220698"/>
          </a:xfrm>
          <a:prstGeom prst="rect">
            <a:avLst/>
          </a:prstGeom>
          <a:noFill/>
          <a:ln>
            <a:noFill/>
          </a:ln>
        </p:spPr>
      </p:pic>
      <p:pic>
        <p:nvPicPr>
          <p:cNvPr id="199" name="Google Shape;199;p27"/>
          <p:cNvPicPr preferRelativeResize="0"/>
          <p:nvPr/>
        </p:nvPicPr>
        <p:blipFill rotWithShape="1">
          <a:blip r:embed="rId5">
            <a:alphaModFix/>
          </a:blip>
          <a:srcRect b="14823" l="0" r="0" t="18611"/>
          <a:stretch/>
        </p:blipFill>
        <p:spPr>
          <a:xfrm>
            <a:off x="6547650" y="961400"/>
            <a:ext cx="2353950" cy="3220698"/>
          </a:xfrm>
          <a:prstGeom prst="rect">
            <a:avLst/>
          </a:prstGeom>
          <a:noFill/>
          <a:ln>
            <a:noFill/>
          </a:ln>
        </p:spPr>
      </p:pic>
      <p:pic>
        <p:nvPicPr>
          <p:cNvPr id="200" name="Google Shape;200;p27"/>
          <p:cNvPicPr preferRelativeResize="0"/>
          <p:nvPr/>
        </p:nvPicPr>
        <p:blipFill>
          <a:blip r:embed="rId6">
            <a:alphaModFix/>
          </a:blip>
          <a:stretch>
            <a:fillRect/>
          </a:stretch>
        </p:blipFill>
        <p:spPr>
          <a:xfrm>
            <a:off x="3997200" y="4430100"/>
            <a:ext cx="5106051" cy="71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8"/>
          <p:cNvSpPr txBox="1"/>
          <p:nvPr>
            <p:ph type="title"/>
          </p:nvPr>
        </p:nvSpPr>
        <p:spPr>
          <a:xfrm>
            <a:off x="311725" y="500925"/>
            <a:ext cx="3127500" cy="721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Номин plaza:</a:t>
            </a:r>
            <a:endParaRPr/>
          </a:p>
        </p:txBody>
      </p:sp>
      <p:pic>
        <p:nvPicPr>
          <p:cNvPr id="206" name="Google Shape;206;p28"/>
          <p:cNvPicPr preferRelativeResize="0"/>
          <p:nvPr/>
        </p:nvPicPr>
        <p:blipFill rotWithShape="1">
          <a:blip r:embed="rId3">
            <a:alphaModFix/>
          </a:blip>
          <a:srcRect b="0" l="15319" r="39514" t="0"/>
          <a:stretch/>
        </p:blipFill>
        <p:spPr>
          <a:xfrm>
            <a:off x="159275" y="1222725"/>
            <a:ext cx="2910449" cy="3615975"/>
          </a:xfrm>
          <a:prstGeom prst="rect">
            <a:avLst/>
          </a:prstGeom>
          <a:noFill/>
          <a:ln>
            <a:noFill/>
          </a:ln>
        </p:spPr>
      </p:pic>
      <p:pic>
        <p:nvPicPr>
          <p:cNvPr id="207" name="Google Shape;207;p28"/>
          <p:cNvPicPr preferRelativeResize="0"/>
          <p:nvPr/>
        </p:nvPicPr>
        <p:blipFill rotWithShape="1">
          <a:blip r:embed="rId4">
            <a:alphaModFix/>
          </a:blip>
          <a:srcRect b="17041" l="0" r="0" t="22116"/>
          <a:stretch/>
        </p:blipFill>
        <p:spPr>
          <a:xfrm>
            <a:off x="3901100" y="1222725"/>
            <a:ext cx="2353950" cy="2943901"/>
          </a:xfrm>
          <a:prstGeom prst="rect">
            <a:avLst/>
          </a:prstGeom>
          <a:noFill/>
          <a:ln>
            <a:noFill/>
          </a:ln>
        </p:spPr>
      </p:pic>
      <p:pic>
        <p:nvPicPr>
          <p:cNvPr id="208" name="Google Shape;208;p28"/>
          <p:cNvPicPr preferRelativeResize="0"/>
          <p:nvPr/>
        </p:nvPicPr>
        <p:blipFill rotWithShape="1">
          <a:blip r:embed="rId5">
            <a:alphaModFix/>
          </a:blip>
          <a:srcRect b="10664" l="0" r="0" t="18191"/>
          <a:stretch/>
        </p:blipFill>
        <p:spPr>
          <a:xfrm>
            <a:off x="6564481" y="973413"/>
            <a:ext cx="2353975" cy="3442524"/>
          </a:xfrm>
          <a:prstGeom prst="rect">
            <a:avLst/>
          </a:prstGeom>
          <a:noFill/>
          <a:ln>
            <a:noFill/>
          </a:ln>
        </p:spPr>
      </p:pic>
      <p:pic>
        <p:nvPicPr>
          <p:cNvPr id="209" name="Google Shape;209;p28"/>
          <p:cNvPicPr preferRelativeResize="0"/>
          <p:nvPr/>
        </p:nvPicPr>
        <p:blipFill>
          <a:blip r:embed="rId6">
            <a:alphaModFix/>
          </a:blip>
          <a:stretch>
            <a:fillRect/>
          </a:stretch>
        </p:blipFill>
        <p:spPr>
          <a:xfrm>
            <a:off x="4318475" y="4396353"/>
            <a:ext cx="4599975" cy="747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9"/>
          <p:cNvSpPr txBox="1"/>
          <p:nvPr>
            <p:ph type="title"/>
          </p:nvPr>
        </p:nvSpPr>
        <p:spPr>
          <a:xfrm>
            <a:off x="311725" y="500925"/>
            <a:ext cx="3127500" cy="567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Номин их дэлгүүр:</a:t>
            </a:r>
            <a:endParaRPr sz="2000">
              <a:latin typeface="Arial"/>
              <a:ea typeface="Arial"/>
              <a:cs typeface="Arial"/>
              <a:sym typeface="Arial"/>
            </a:endParaRPr>
          </a:p>
        </p:txBody>
      </p:sp>
      <p:pic>
        <p:nvPicPr>
          <p:cNvPr id="215" name="Google Shape;215;p29"/>
          <p:cNvPicPr preferRelativeResize="0"/>
          <p:nvPr/>
        </p:nvPicPr>
        <p:blipFill rotWithShape="1">
          <a:blip r:embed="rId3">
            <a:alphaModFix/>
          </a:blip>
          <a:srcRect b="14310" l="20023" r="24123" t="0"/>
          <a:stretch/>
        </p:blipFill>
        <p:spPr>
          <a:xfrm>
            <a:off x="113674" y="1268100"/>
            <a:ext cx="3051552" cy="3230900"/>
          </a:xfrm>
          <a:prstGeom prst="rect">
            <a:avLst/>
          </a:prstGeom>
          <a:noFill/>
          <a:ln>
            <a:noFill/>
          </a:ln>
        </p:spPr>
      </p:pic>
      <p:pic>
        <p:nvPicPr>
          <p:cNvPr id="216" name="Google Shape;216;p29"/>
          <p:cNvPicPr preferRelativeResize="0"/>
          <p:nvPr/>
        </p:nvPicPr>
        <p:blipFill rotWithShape="1">
          <a:blip r:embed="rId4">
            <a:alphaModFix/>
          </a:blip>
          <a:srcRect b="10167" l="0" r="0" t="18930"/>
          <a:stretch/>
        </p:blipFill>
        <p:spPr>
          <a:xfrm>
            <a:off x="4034903" y="1068225"/>
            <a:ext cx="2353975" cy="3430773"/>
          </a:xfrm>
          <a:prstGeom prst="rect">
            <a:avLst/>
          </a:prstGeom>
          <a:noFill/>
          <a:ln>
            <a:noFill/>
          </a:ln>
        </p:spPr>
      </p:pic>
      <p:pic>
        <p:nvPicPr>
          <p:cNvPr id="217" name="Google Shape;217;p29"/>
          <p:cNvPicPr preferRelativeResize="0"/>
          <p:nvPr/>
        </p:nvPicPr>
        <p:blipFill rotWithShape="1">
          <a:blip r:embed="rId5">
            <a:alphaModFix/>
          </a:blip>
          <a:srcRect b="10167" l="0" r="0" t="18930"/>
          <a:stretch/>
        </p:blipFill>
        <p:spPr>
          <a:xfrm>
            <a:off x="6553147" y="1068225"/>
            <a:ext cx="2353950" cy="3430773"/>
          </a:xfrm>
          <a:prstGeom prst="rect">
            <a:avLst/>
          </a:prstGeom>
          <a:noFill/>
          <a:ln>
            <a:noFill/>
          </a:ln>
        </p:spPr>
      </p:pic>
      <p:pic>
        <p:nvPicPr>
          <p:cNvPr id="218" name="Google Shape;218;p29"/>
          <p:cNvPicPr preferRelativeResize="0"/>
          <p:nvPr/>
        </p:nvPicPr>
        <p:blipFill>
          <a:blip r:embed="rId6">
            <a:alphaModFix/>
          </a:blip>
          <a:stretch>
            <a:fillRect/>
          </a:stretch>
        </p:blipFill>
        <p:spPr>
          <a:xfrm>
            <a:off x="5337225" y="4576199"/>
            <a:ext cx="3806775" cy="567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311725" y="500925"/>
            <a:ext cx="3127500" cy="54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000">
                <a:latin typeface="Arial"/>
                <a:ea typeface="Arial"/>
                <a:cs typeface="Arial"/>
                <a:sym typeface="Arial"/>
              </a:rPr>
              <a:t>Номин их монгол:</a:t>
            </a:r>
            <a:endParaRPr sz="2000">
              <a:latin typeface="Arial"/>
              <a:ea typeface="Arial"/>
              <a:cs typeface="Arial"/>
              <a:sym typeface="Arial"/>
            </a:endParaRPr>
          </a:p>
        </p:txBody>
      </p:sp>
      <p:pic>
        <p:nvPicPr>
          <p:cNvPr id="224" name="Google Shape;224;p30"/>
          <p:cNvPicPr preferRelativeResize="0"/>
          <p:nvPr/>
        </p:nvPicPr>
        <p:blipFill rotWithShape="1">
          <a:blip r:embed="rId3">
            <a:alphaModFix/>
          </a:blip>
          <a:srcRect b="24450" l="11351" r="32370" t="7271"/>
          <a:stretch/>
        </p:blipFill>
        <p:spPr>
          <a:xfrm>
            <a:off x="66150" y="1590568"/>
            <a:ext cx="3127500" cy="2694650"/>
          </a:xfrm>
          <a:prstGeom prst="rect">
            <a:avLst/>
          </a:prstGeom>
          <a:noFill/>
          <a:ln>
            <a:noFill/>
          </a:ln>
        </p:spPr>
      </p:pic>
      <p:pic>
        <p:nvPicPr>
          <p:cNvPr id="225" name="Google Shape;225;p30"/>
          <p:cNvPicPr preferRelativeResize="0"/>
          <p:nvPr/>
        </p:nvPicPr>
        <p:blipFill rotWithShape="1">
          <a:blip r:embed="rId4">
            <a:alphaModFix/>
          </a:blip>
          <a:srcRect b="9671" l="0" r="0" t="23354"/>
          <a:stretch/>
        </p:blipFill>
        <p:spPr>
          <a:xfrm>
            <a:off x="3959618" y="1044525"/>
            <a:ext cx="2353975" cy="3240701"/>
          </a:xfrm>
          <a:prstGeom prst="rect">
            <a:avLst/>
          </a:prstGeom>
          <a:noFill/>
          <a:ln>
            <a:noFill/>
          </a:ln>
        </p:spPr>
      </p:pic>
      <p:pic>
        <p:nvPicPr>
          <p:cNvPr id="226" name="Google Shape;226;p30"/>
          <p:cNvPicPr preferRelativeResize="0"/>
          <p:nvPr/>
        </p:nvPicPr>
        <p:blipFill rotWithShape="1">
          <a:blip r:embed="rId5">
            <a:alphaModFix/>
          </a:blip>
          <a:srcRect b="9680" l="0" r="0" t="14516"/>
          <a:stretch/>
        </p:blipFill>
        <p:spPr>
          <a:xfrm>
            <a:off x="6501605" y="737725"/>
            <a:ext cx="2353950" cy="3668050"/>
          </a:xfrm>
          <a:prstGeom prst="rect">
            <a:avLst/>
          </a:prstGeom>
          <a:noFill/>
          <a:ln>
            <a:noFill/>
          </a:ln>
        </p:spPr>
      </p:pic>
      <p:pic>
        <p:nvPicPr>
          <p:cNvPr id="227" name="Google Shape;227;p30"/>
          <p:cNvPicPr preferRelativeResize="0"/>
          <p:nvPr/>
        </p:nvPicPr>
        <p:blipFill>
          <a:blip r:embed="rId6">
            <a:alphaModFix/>
          </a:blip>
          <a:stretch>
            <a:fillRect/>
          </a:stretch>
        </p:blipFill>
        <p:spPr>
          <a:xfrm>
            <a:off x="5007489" y="4471630"/>
            <a:ext cx="4136511" cy="6718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25" y="500925"/>
            <a:ext cx="3127500" cy="698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Arial"/>
                <a:ea typeface="Arial"/>
                <a:cs typeface="Arial"/>
                <a:sym typeface="Arial"/>
              </a:rPr>
              <a:t>Номин all mart:</a:t>
            </a:r>
            <a:endParaRPr>
              <a:latin typeface="Arial"/>
              <a:ea typeface="Arial"/>
              <a:cs typeface="Arial"/>
              <a:sym typeface="Arial"/>
            </a:endParaRPr>
          </a:p>
        </p:txBody>
      </p:sp>
      <p:pic>
        <p:nvPicPr>
          <p:cNvPr id="233" name="Google Shape;233;p31"/>
          <p:cNvPicPr preferRelativeResize="0"/>
          <p:nvPr/>
        </p:nvPicPr>
        <p:blipFill>
          <a:blip r:embed="rId3">
            <a:alphaModFix/>
          </a:blip>
          <a:stretch>
            <a:fillRect/>
          </a:stretch>
        </p:blipFill>
        <p:spPr>
          <a:xfrm>
            <a:off x="79800" y="1441974"/>
            <a:ext cx="3127500" cy="2957650"/>
          </a:xfrm>
          <a:prstGeom prst="rect">
            <a:avLst/>
          </a:prstGeom>
          <a:noFill/>
          <a:ln>
            <a:noFill/>
          </a:ln>
        </p:spPr>
      </p:pic>
      <p:pic>
        <p:nvPicPr>
          <p:cNvPr id="234" name="Google Shape;234;p31"/>
          <p:cNvPicPr preferRelativeResize="0"/>
          <p:nvPr/>
        </p:nvPicPr>
        <p:blipFill rotWithShape="1">
          <a:blip r:embed="rId4">
            <a:alphaModFix/>
          </a:blip>
          <a:srcRect b="17244" l="0" r="0" t="26251"/>
          <a:stretch/>
        </p:blipFill>
        <p:spPr>
          <a:xfrm>
            <a:off x="4572000" y="743875"/>
            <a:ext cx="3518950" cy="3655752"/>
          </a:xfrm>
          <a:prstGeom prst="rect">
            <a:avLst/>
          </a:prstGeom>
          <a:noFill/>
          <a:ln>
            <a:noFill/>
          </a:ln>
        </p:spPr>
      </p:pic>
      <p:pic>
        <p:nvPicPr>
          <p:cNvPr id="235" name="Google Shape;235;p31"/>
          <p:cNvPicPr preferRelativeResize="0"/>
          <p:nvPr/>
        </p:nvPicPr>
        <p:blipFill>
          <a:blip r:embed="rId5">
            <a:alphaModFix/>
          </a:blip>
          <a:stretch>
            <a:fillRect/>
          </a:stretch>
        </p:blipFill>
        <p:spPr>
          <a:xfrm>
            <a:off x="5203625" y="4503488"/>
            <a:ext cx="3940375" cy="6400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Arial"/>
                <a:ea typeface="Arial"/>
                <a:cs typeface="Arial"/>
                <a:sym typeface="Arial"/>
              </a:rPr>
              <a:t>Танилцуулга</a:t>
            </a:r>
            <a:endParaRPr/>
          </a:p>
        </p:txBody>
      </p:sp>
      <p:sp>
        <p:nvSpPr>
          <p:cNvPr id="75" name="Google Shape;75;p14"/>
          <p:cNvSpPr txBox="1"/>
          <p:nvPr>
            <p:ph idx="1" type="body"/>
          </p:nvPr>
        </p:nvSpPr>
        <p:spPr>
          <a:xfrm>
            <a:off x="311700" y="1565925"/>
            <a:ext cx="8520600" cy="3076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Овог:Баярхүү</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Нэр:Сувд</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Төрсөн он сар:1987.12.30</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Ажлын туршлага: </a:t>
            </a:r>
            <a:endParaRPr sz="1200">
              <a:solidFill>
                <a:srgbClr val="434343"/>
              </a:solidFill>
              <a:latin typeface="Arial"/>
              <a:ea typeface="Arial"/>
              <a:cs typeface="Arial"/>
              <a:sym typeface="Arial"/>
            </a:endParaRPr>
          </a:p>
          <a:p>
            <a:pPr indent="-304800" lvl="1" marL="9144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Soho mebel худалдаан</a:t>
            </a:r>
            <a:r>
              <a:rPr lang="en">
                <a:solidFill>
                  <a:srgbClr val="434343"/>
                </a:solidFill>
                <a:latin typeface="Arial"/>
                <a:ea typeface="Arial"/>
                <a:cs typeface="Arial"/>
                <a:sym typeface="Arial"/>
              </a:rPr>
              <a:t>ы</a:t>
            </a:r>
            <a:r>
              <a:rPr lang="en" sz="1200">
                <a:solidFill>
                  <a:srgbClr val="434343"/>
                </a:solidFill>
                <a:latin typeface="Arial"/>
                <a:ea typeface="Arial"/>
                <a:cs typeface="Arial"/>
                <a:sym typeface="Arial"/>
              </a:rPr>
              <a:t> зөвлөх</a:t>
            </a:r>
            <a:endParaRPr sz="1200">
              <a:solidFill>
                <a:srgbClr val="434343"/>
              </a:solidFill>
              <a:latin typeface="Arial"/>
              <a:ea typeface="Arial"/>
              <a:cs typeface="Arial"/>
              <a:sym typeface="Arial"/>
            </a:endParaRPr>
          </a:p>
          <a:p>
            <a:pPr indent="-304800" lvl="1" marL="9144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Их эзэн чингис групп худалдаан</a:t>
            </a:r>
            <a:r>
              <a:rPr lang="en">
                <a:solidFill>
                  <a:srgbClr val="434343"/>
                </a:solidFill>
                <a:latin typeface="Arial"/>
                <a:ea typeface="Arial"/>
                <a:cs typeface="Arial"/>
                <a:sym typeface="Arial"/>
              </a:rPr>
              <a:t>ы</a:t>
            </a:r>
            <a:r>
              <a:rPr lang="en" sz="1200">
                <a:solidFill>
                  <a:srgbClr val="434343"/>
                </a:solidFill>
                <a:latin typeface="Arial"/>
                <a:ea typeface="Arial"/>
                <a:cs typeface="Arial"/>
                <a:sym typeface="Arial"/>
              </a:rPr>
              <a:t> зөвлөх</a:t>
            </a:r>
            <a:endParaRPr sz="1200">
              <a:solidFill>
                <a:srgbClr val="434343"/>
              </a:solidFill>
              <a:latin typeface="Arial"/>
              <a:ea typeface="Arial"/>
              <a:cs typeface="Arial"/>
              <a:sym typeface="Arial"/>
            </a:endParaRPr>
          </a:p>
          <a:p>
            <a:pPr indent="-304800" lvl="1" marL="9144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Эталон компорт ххк худалдаан</a:t>
            </a:r>
            <a:r>
              <a:rPr lang="en">
                <a:solidFill>
                  <a:srgbClr val="434343"/>
                </a:solidFill>
                <a:latin typeface="Arial"/>
                <a:ea typeface="Arial"/>
                <a:cs typeface="Arial"/>
                <a:sym typeface="Arial"/>
              </a:rPr>
              <a:t>ы</a:t>
            </a:r>
            <a:r>
              <a:rPr lang="en" sz="1200">
                <a:solidFill>
                  <a:srgbClr val="434343"/>
                </a:solidFill>
                <a:latin typeface="Arial"/>
                <a:ea typeface="Arial"/>
                <a:cs typeface="Arial"/>
                <a:sym typeface="Arial"/>
              </a:rPr>
              <a:t> зөвлөх</a:t>
            </a:r>
            <a:endParaRPr sz="1200">
              <a:solidFill>
                <a:srgbClr val="434343"/>
              </a:solidFill>
              <a:latin typeface="Arial"/>
              <a:ea typeface="Arial"/>
              <a:cs typeface="Arial"/>
              <a:sym typeface="Arial"/>
            </a:endParaRPr>
          </a:p>
          <a:p>
            <a:pPr indent="-304800" lvl="1" marL="9144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Макс Эксим ХХК-д 2022 оны 8</a:t>
            </a:r>
            <a:r>
              <a:rPr lang="en">
                <a:solidFill>
                  <a:srgbClr val="434343"/>
                </a:solidFill>
                <a:latin typeface="Arial"/>
                <a:ea typeface="Arial"/>
                <a:cs typeface="Arial"/>
                <a:sym typeface="Arial"/>
              </a:rPr>
              <a:t> сарын 17-ы өдрөөс эхлэн </a:t>
            </a:r>
            <a:r>
              <a:rPr lang="en" sz="1200">
                <a:solidFill>
                  <a:srgbClr val="434343"/>
                </a:solidFill>
                <a:latin typeface="Arial"/>
                <a:ea typeface="Arial"/>
                <a:cs typeface="Arial"/>
                <a:sym typeface="Arial"/>
              </a:rPr>
              <a:t>меррчиндайзераар ажи</a:t>
            </a:r>
            <a:r>
              <a:rPr lang="en">
                <a:solidFill>
                  <a:srgbClr val="434343"/>
                </a:solidFill>
                <a:latin typeface="Arial"/>
                <a:ea typeface="Arial"/>
                <a:cs typeface="Arial"/>
                <a:sym typeface="Arial"/>
              </a:rPr>
              <a:t>л</a:t>
            </a:r>
            <a:r>
              <a:rPr lang="en" sz="1200">
                <a:solidFill>
                  <a:srgbClr val="434343"/>
                </a:solidFill>
                <a:latin typeface="Arial"/>
                <a:ea typeface="Arial"/>
                <a:cs typeface="Arial"/>
                <a:sym typeface="Arial"/>
              </a:rPr>
              <a:t>лаж </a:t>
            </a:r>
            <a:r>
              <a:rPr lang="en">
                <a:solidFill>
                  <a:srgbClr val="434343"/>
                </a:solidFill>
                <a:latin typeface="Arial"/>
                <a:ea typeface="Arial"/>
                <a:cs typeface="Arial"/>
                <a:sym typeface="Arial"/>
              </a:rPr>
              <a:t>байна</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Хэлэх дуртай үг: Боломжтой бүхний үүдэнд хаалгыг нь тогшиж зогсохоор нээж ороод өөрийнхөө юу чадахыг харуул</a:t>
            </a:r>
            <a:endParaRPr sz="1200">
              <a:solidFill>
                <a:srgbClr val="434343"/>
              </a:solidFill>
              <a:latin typeface="Arial"/>
              <a:ea typeface="Arial"/>
              <a:cs typeface="Arial"/>
              <a:sym typeface="Arial"/>
            </a:endParaRPr>
          </a:p>
          <a:p>
            <a:pPr indent="-304800" lvl="0" marL="457200" rtl="0" algn="l">
              <a:spcBef>
                <a:spcPts val="0"/>
              </a:spcBef>
              <a:spcAft>
                <a:spcPts val="0"/>
              </a:spcAft>
              <a:buClr>
                <a:srgbClr val="434343"/>
              </a:buClr>
              <a:buSzPts val="1200"/>
              <a:buFont typeface="Arial"/>
              <a:buChar char="➢"/>
            </a:pPr>
            <a:r>
              <a:rPr lang="en" sz="1200">
                <a:solidFill>
                  <a:srgbClr val="434343"/>
                </a:solidFill>
                <a:latin typeface="Arial"/>
                <a:ea typeface="Arial"/>
                <a:cs typeface="Arial"/>
                <a:sym typeface="Arial"/>
              </a:rPr>
              <a:t>Зорилго: Мерчиндайзерийн ажилаа сайн хийж ур чадвараа улам хөгжүүлж цаашдаа компанидаа тэвшин дээшилж урт хугацаанд ажиллана</a:t>
            </a:r>
            <a:endParaRPr sz="1200">
              <a:solidFill>
                <a:srgbClr val="434343"/>
              </a:solidFill>
              <a:latin typeface="Arial"/>
              <a:ea typeface="Arial"/>
              <a:cs typeface="Arial"/>
              <a:sym typeface="Arial"/>
            </a:endParaRPr>
          </a:p>
        </p:txBody>
      </p:sp>
      <p:pic>
        <p:nvPicPr>
          <p:cNvPr id="76" name="Google Shape;76;p14"/>
          <p:cNvPicPr preferRelativeResize="0"/>
          <p:nvPr/>
        </p:nvPicPr>
        <p:blipFill>
          <a:blip r:embed="rId3">
            <a:alphaModFix/>
          </a:blip>
          <a:stretch>
            <a:fillRect/>
          </a:stretch>
        </p:blipFill>
        <p:spPr>
          <a:xfrm>
            <a:off x="3059780" y="4155275"/>
            <a:ext cx="6084220" cy="988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25" y="500925"/>
            <a:ext cx="3127500" cy="591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900">
                <a:latin typeface="Arial"/>
                <a:ea typeface="Arial"/>
                <a:cs typeface="Arial"/>
                <a:sym typeface="Arial"/>
              </a:rPr>
              <a:t>Номин хангай хотхон</a:t>
            </a:r>
            <a:r>
              <a:rPr lang="en" sz="1900"/>
              <a:t>:</a:t>
            </a:r>
            <a:endParaRPr sz="1900"/>
          </a:p>
        </p:txBody>
      </p:sp>
      <p:pic>
        <p:nvPicPr>
          <p:cNvPr id="241" name="Google Shape;241;p32"/>
          <p:cNvPicPr preferRelativeResize="0"/>
          <p:nvPr/>
        </p:nvPicPr>
        <p:blipFill>
          <a:blip r:embed="rId3">
            <a:alphaModFix/>
          </a:blip>
          <a:stretch>
            <a:fillRect/>
          </a:stretch>
        </p:blipFill>
        <p:spPr>
          <a:xfrm>
            <a:off x="93425" y="1270121"/>
            <a:ext cx="3127500" cy="3127500"/>
          </a:xfrm>
          <a:prstGeom prst="rect">
            <a:avLst/>
          </a:prstGeom>
          <a:noFill/>
          <a:ln>
            <a:noFill/>
          </a:ln>
        </p:spPr>
      </p:pic>
      <p:pic>
        <p:nvPicPr>
          <p:cNvPr id="242" name="Google Shape;242;p32"/>
          <p:cNvPicPr preferRelativeResize="0"/>
          <p:nvPr/>
        </p:nvPicPr>
        <p:blipFill rotWithShape="1">
          <a:blip r:embed="rId4">
            <a:alphaModFix/>
          </a:blip>
          <a:srcRect b="0" l="0" r="0" t="7201"/>
          <a:stretch/>
        </p:blipFill>
        <p:spPr>
          <a:xfrm>
            <a:off x="4042713" y="326663"/>
            <a:ext cx="2353975" cy="4490176"/>
          </a:xfrm>
          <a:prstGeom prst="rect">
            <a:avLst/>
          </a:prstGeom>
          <a:noFill/>
          <a:ln>
            <a:noFill/>
          </a:ln>
        </p:spPr>
      </p:pic>
      <p:pic>
        <p:nvPicPr>
          <p:cNvPr id="243" name="Google Shape;243;p32"/>
          <p:cNvPicPr preferRelativeResize="0"/>
          <p:nvPr/>
        </p:nvPicPr>
        <p:blipFill rotWithShape="1">
          <a:blip r:embed="rId5">
            <a:alphaModFix/>
          </a:blip>
          <a:srcRect b="7045" l="0" r="0" t="14762"/>
          <a:stretch/>
        </p:blipFill>
        <p:spPr>
          <a:xfrm>
            <a:off x="6608442" y="987300"/>
            <a:ext cx="2353950" cy="3517424"/>
          </a:xfrm>
          <a:prstGeom prst="rect">
            <a:avLst/>
          </a:prstGeom>
          <a:noFill/>
          <a:ln>
            <a:noFill/>
          </a:ln>
        </p:spPr>
      </p:pic>
      <p:pic>
        <p:nvPicPr>
          <p:cNvPr id="244" name="Google Shape;244;p32"/>
          <p:cNvPicPr preferRelativeResize="0"/>
          <p:nvPr/>
        </p:nvPicPr>
        <p:blipFill>
          <a:blip r:embed="rId6">
            <a:alphaModFix/>
          </a:blip>
          <a:stretch>
            <a:fillRect/>
          </a:stretch>
        </p:blipFill>
        <p:spPr>
          <a:xfrm>
            <a:off x="6396698" y="4661922"/>
            <a:ext cx="2747300" cy="4462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idx="1" type="body"/>
          </p:nvPr>
        </p:nvSpPr>
        <p:spPr>
          <a:xfrm>
            <a:off x="311700" y="1601200"/>
            <a:ext cx="8520600" cy="3076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434343"/>
              </a:buClr>
              <a:buSzPts val="2000"/>
              <a:buFont typeface="Arial"/>
              <a:buChar char="➢"/>
            </a:pPr>
            <a:r>
              <a:rPr lang="en" sz="2000">
                <a:solidFill>
                  <a:srgbClr val="434343"/>
                </a:solidFill>
                <a:latin typeface="Arial"/>
                <a:ea typeface="Arial"/>
                <a:cs typeface="Arial"/>
                <a:sym typeface="Arial"/>
              </a:rPr>
              <a:t>Parle гондоло: 13</a:t>
            </a:r>
            <a:endParaRPr sz="2000">
              <a:solidFill>
                <a:srgbClr val="434343"/>
              </a:solidFill>
              <a:latin typeface="Arial"/>
              <a:ea typeface="Arial"/>
              <a:cs typeface="Arial"/>
              <a:sym typeface="Arial"/>
            </a:endParaRPr>
          </a:p>
          <a:p>
            <a:pPr indent="-355600" lvl="0" marL="457200" rtl="0" algn="l">
              <a:spcBef>
                <a:spcPts val="0"/>
              </a:spcBef>
              <a:spcAft>
                <a:spcPts val="0"/>
              </a:spcAft>
              <a:buClr>
                <a:srgbClr val="434343"/>
              </a:buClr>
              <a:buSzPts val="2000"/>
              <a:buFont typeface="Arial"/>
              <a:buChar char="➢"/>
            </a:pPr>
            <a:r>
              <a:rPr lang="en" sz="2000">
                <a:solidFill>
                  <a:srgbClr val="434343"/>
                </a:solidFill>
                <a:latin typeface="Arial"/>
                <a:ea typeface="Arial"/>
                <a:cs typeface="Arial"/>
                <a:sym typeface="Arial"/>
              </a:rPr>
              <a:t>Yellow tail гондоло: 1” тус тус байршсан байгаа</a:t>
            </a:r>
            <a:endParaRPr sz="2000">
              <a:solidFill>
                <a:srgbClr val="434343"/>
              </a:solidFill>
              <a:latin typeface="Arial"/>
              <a:ea typeface="Arial"/>
              <a:cs typeface="Arial"/>
              <a:sym typeface="Arial"/>
            </a:endParaRPr>
          </a:p>
          <a:p>
            <a:pPr indent="-355600" lvl="0" marL="457200" rtl="0" algn="l">
              <a:spcBef>
                <a:spcPts val="0"/>
              </a:spcBef>
              <a:spcAft>
                <a:spcPts val="0"/>
              </a:spcAft>
              <a:buClr>
                <a:srgbClr val="434343"/>
              </a:buClr>
              <a:buSzPts val="2000"/>
              <a:buFont typeface="Arial"/>
              <a:buChar char="➢"/>
            </a:pPr>
            <a:r>
              <a:rPr lang="en" sz="2000">
                <a:solidFill>
                  <a:srgbClr val="434343"/>
                </a:solidFill>
                <a:latin typeface="Arial"/>
                <a:ea typeface="Arial"/>
                <a:cs typeface="Arial"/>
                <a:sym typeface="Arial"/>
              </a:rPr>
              <a:t>Өдөр бүр өрөлт хураалтыг цаг тухай бүрт мерчин чатад зурагийг илгээж өдөр дутамын ажлаа тайлагнадаг. Номингийн салбар дэлгүүрүүд нь өөрсдийн өрөлтийн стандарттай тул тэлж өрөлт хийхэд бага зэрэг асуудалтай байдаг. Зарим жижиг салбарууд дээр зай талбай бага учраас үндсэн тасаг дээр нь төлбөртэй өрөлт авж байршуулбал зүгээр санагдсан.</a:t>
            </a:r>
            <a:endParaRPr sz="2000">
              <a:solidFill>
                <a:srgbClr val="434343"/>
              </a:solidFill>
              <a:latin typeface="Arial"/>
              <a:ea typeface="Arial"/>
              <a:cs typeface="Arial"/>
              <a:sym typeface="Arial"/>
            </a:endParaRPr>
          </a:p>
          <a:p>
            <a:pPr indent="0" lvl="0" marL="0" rtl="0" algn="l">
              <a:spcBef>
                <a:spcPts val="1200"/>
              </a:spcBef>
              <a:spcAft>
                <a:spcPts val="1200"/>
              </a:spcAft>
              <a:buNone/>
            </a:pPr>
            <a:r>
              <a:t/>
            </a:r>
            <a:endParaRPr/>
          </a:p>
        </p:txBody>
      </p:sp>
      <p:pic>
        <p:nvPicPr>
          <p:cNvPr id="250" name="Google Shape;250;p33"/>
          <p:cNvPicPr preferRelativeResize="0"/>
          <p:nvPr/>
        </p:nvPicPr>
        <p:blipFill>
          <a:blip r:embed="rId3">
            <a:alphaModFix/>
          </a:blip>
          <a:stretch>
            <a:fillRect/>
          </a:stretch>
        </p:blipFill>
        <p:spPr>
          <a:xfrm>
            <a:off x="5686325" y="4492750"/>
            <a:ext cx="3457674" cy="650750"/>
          </a:xfrm>
          <a:prstGeom prst="rect">
            <a:avLst/>
          </a:prstGeom>
          <a:noFill/>
          <a:ln>
            <a:noFill/>
          </a:ln>
        </p:spPr>
      </p:pic>
      <p:sp>
        <p:nvSpPr>
          <p:cNvPr id="251" name="Google Shape;251;p33"/>
          <p:cNvSpPr txBox="1"/>
          <p:nvPr/>
        </p:nvSpPr>
        <p:spPr>
          <a:xfrm>
            <a:off x="259225" y="382000"/>
            <a:ext cx="8418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rPr>
              <a:t>Туршилтын хугацаанд хийсэн ажил</a:t>
            </a:r>
            <a:endParaRPr sz="3000">
              <a:solidFill>
                <a:schemeClr val="lt1"/>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34"/>
          <p:cNvPicPr preferRelativeResize="0"/>
          <p:nvPr/>
        </p:nvPicPr>
        <p:blipFill rotWithShape="1">
          <a:blip r:embed="rId3">
            <a:alphaModFix/>
          </a:blip>
          <a:srcRect b="7298" l="0" r="0" t="6024"/>
          <a:stretch/>
        </p:blipFill>
        <p:spPr>
          <a:xfrm>
            <a:off x="5049525" y="1432550"/>
            <a:ext cx="3101177" cy="1606076"/>
          </a:xfrm>
          <a:prstGeom prst="rect">
            <a:avLst/>
          </a:prstGeom>
          <a:noFill/>
          <a:ln>
            <a:noFill/>
          </a:ln>
        </p:spPr>
      </p:pic>
      <p:pic>
        <p:nvPicPr>
          <p:cNvPr id="257" name="Google Shape;257;p34"/>
          <p:cNvPicPr preferRelativeResize="0"/>
          <p:nvPr/>
        </p:nvPicPr>
        <p:blipFill rotWithShape="1">
          <a:blip r:embed="rId4">
            <a:alphaModFix/>
          </a:blip>
          <a:srcRect b="7297" l="0" r="0" t="6032"/>
          <a:stretch/>
        </p:blipFill>
        <p:spPr>
          <a:xfrm>
            <a:off x="993300" y="1432550"/>
            <a:ext cx="3101177" cy="1606087"/>
          </a:xfrm>
          <a:prstGeom prst="rect">
            <a:avLst/>
          </a:prstGeom>
          <a:noFill/>
          <a:ln>
            <a:noFill/>
          </a:ln>
        </p:spPr>
      </p:pic>
      <p:pic>
        <p:nvPicPr>
          <p:cNvPr id="258" name="Google Shape;258;p34"/>
          <p:cNvPicPr preferRelativeResize="0"/>
          <p:nvPr/>
        </p:nvPicPr>
        <p:blipFill>
          <a:blip r:embed="rId5">
            <a:alphaModFix/>
          </a:blip>
          <a:stretch>
            <a:fillRect/>
          </a:stretch>
        </p:blipFill>
        <p:spPr>
          <a:xfrm>
            <a:off x="5049525" y="3173800"/>
            <a:ext cx="3101174" cy="1852949"/>
          </a:xfrm>
          <a:prstGeom prst="rect">
            <a:avLst/>
          </a:prstGeom>
          <a:noFill/>
          <a:ln>
            <a:noFill/>
          </a:ln>
        </p:spPr>
      </p:pic>
      <p:pic>
        <p:nvPicPr>
          <p:cNvPr id="259" name="Google Shape;259;p34"/>
          <p:cNvPicPr preferRelativeResize="0"/>
          <p:nvPr/>
        </p:nvPicPr>
        <p:blipFill rotWithShape="1">
          <a:blip r:embed="rId6">
            <a:alphaModFix/>
          </a:blip>
          <a:srcRect b="31836" l="0" r="0" t="42546"/>
          <a:stretch/>
        </p:blipFill>
        <p:spPr>
          <a:xfrm>
            <a:off x="993300" y="3173800"/>
            <a:ext cx="3101175" cy="1852949"/>
          </a:xfrm>
          <a:prstGeom prst="rect">
            <a:avLst/>
          </a:prstGeom>
          <a:noFill/>
          <a:ln>
            <a:noFill/>
          </a:ln>
        </p:spPr>
      </p:pic>
      <p:sp>
        <p:nvSpPr>
          <p:cNvPr id="260" name="Google Shape;260;p34"/>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ctrTitle"/>
          </p:nvPr>
        </p:nvSpPr>
        <p:spPr>
          <a:xfrm>
            <a:off x="567175" y="2767150"/>
            <a:ext cx="8222100" cy="93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Номин Тав Трейд ХХК-ын</a:t>
            </a:r>
            <a:endParaRPr/>
          </a:p>
          <a:p>
            <a:pPr indent="0" lvl="0" marL="0" rtl="0" algn="ctr">
              <a:spcBef>
                <a:spcPts val="0"/>
              </a:spcBef>
              <a:spcAft>
                <a:spcPts val="0"/>
              </a:spcAft>
              <a:buNone/>
            </a:pPr>
            <a:r>
              <a:rPr lang="en"/>
              <a:t>сүлжээ дэлгүүрүүдэд</a:t>
            </a:r>
            <a:endParaRPr/>
          </a:p>
          <a:p>
            <a:pPr indent="0" lvl="0" marL="0" rtl="0" algn="ctr">
              <a:spcBef>
                <a:spcPts val="0"/>
              </a:spcBef>
              <a:spcAft>
                <a:spcPts val="0"/>
              </a:spcAft>
              <a:buNone/>
            </a:pPr>
            <a:r>
              <a:rPr lang="en"/>
              <a:t>Yellowtail – ийн тусгай өрөлт</a:t>
            </a:r>
            <a:endParaRPr/>
          </a:p>
          <a:p>
            <a:pPr indent="0" lvl="0" marL="0" rtl="0" algn="ctr">
              <a:spcBef>
                <a:spcPts val="0"/>
              </a:spcBef>
              <a:spcAft>
                <a:spcPts val="0"/>
              </a:spcAft>
              <a:buNone/>
            </a:pPr>
            <a:r>
              <a:rPr lang="en"/>
              <a:t>хийсэн загварууд</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6"/>
          <p:cNvSpPr txBox="1"/>
          <p:nvPr/>
        </p:nvSpPr>
        <p:spPr>
          <a:xfrm>
            <a:off x="4686236" y="1767822"/>
            <a:ext cx="3349500" cy="1804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None/>
            </a:pPr>
            <a:r>
              <a:rPr lang="en" sz="3600">
                <a:solidFill>
                  <a:srgbClr val="5FCBEF"/>
                </a:solidFill>
              </a:rPr>
              <a:t>1. Номин  -     Чулуун Овоо</a:t>
            </a:r>
            <a:endParaRPr sz="3600">
              <a:solidFill>
                <a:srgbClr val="5FCBEF"/>
              </a:solidFill>
            </a:endParaRPr>
          </a:p>
        </p:txBody>
      </p:sp>
      <p:pic>
        <p:nvPicPr>
          <p:cNvPr descr="No description available." id="271" name="Google Shape;271;p36"/>
          <p:cNvPicPr preferRelativeResize="0"/>
          <p:nvPr/>
        </p:nvPicPr>
        <p:blipFill rotWithShape="1">
          <a:blip r:embed="rId3">
            <a:alphaModFix/>
          </a:blip>
          <a:srcRect b="0" l="0" r="0" t="0"/>
          <a:stretch/>
        </p:blipFill>
        <p:spPr>
          <a:xfrm>
            <a:off x="695800" y="695825"/>
            <a:ext cx="3763200" cy="4161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nvSpPr>
        <p:spPr>
          <a:xfrm>
            <a:off x="4762993" y="1749842"/>
            <a:ext cx="2621400" cy="879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4400">
                <a:solidFill>
                  <a:srgbClr val="5FCBEF"/>
                </a:solidFill>
              </a:rPr>
              <a:t>2. Номин – Их дэлгүүр</a:t>
            </a:r>
            <a:endParaRPr sz="4400">
              <a:solidFill>
                <a:srgbClr val="5FCBEF"/>
              </a:solidFill>
            </a:endParaRPr>
          </a:p>
        </p:txBody>
      </p:sp>
      <p:pic>
        <p:nvPicPr>
          <p:cNvPr descr="No description available." id="277" name="Google Shape;277;p37"/>
          <p:cNvPicPr preferRelativeResize="0"/>
          <p:nvPr/>
        </p:nvPicPr>
        <p:blipFill rotWithShape="1">
          <a:blip r:embed="rId3">
            <a:alphaModFix/>
          </a:blip>
          <a:srcRect b="0" l="0" r="0" t="0"/>
          <a:stretch/>
        </p:blipFill>
        <p:spPr>
          <a:xfrm>
            <a:off x="1323374" y="695800"/>
            <a:ext cx="2621400" cy="422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83" name="Google Shape;283;p38"/>
          <p:cNvSpPr txBox="1"/>
          <p:nvPr/>
        </p:nvSpPr>
        <p:spPr>
          <a:xfrm>
            <a:off x="4909099" y="1517655"/>
            <a:ext cx="3538500" cy="1726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4400">
                <a:solidFill>
                  <a:srgbClr val="5FCBEF"/>
                </a:solidFill>
              </a:rPr>
              <a:t>3. Номин – Нисэх цагаан хаалга</a:t>
            </a:r>
            <a:endParaRPr sz="4400">
              <a:solidFill>
                <a:srgbClr val="5FCBEF"/>
              </a:solidFill>
            </a:endParaRPr>
          </a:p>
        </p:txBody>
      </p:sp>
      <p:pic>
        <p:nvPicPr>
          <p:cNvPr descr="No description available." id="284" name="Google Shape;284;p38"/>
          <p:cNvPicPr preferRelativeResize="0"/>
          <p:nvPr/>
        </p:nvPicPr>
        <p:blipFill rotWithShape="1">
          <a:blip r:embed="rId3">
            <a:alphaModFix/>
          </a:blip>
          <a:srcRect b="0" l="0" r="0" t="0"/>
          <a:stretch/>
        </p:blipFill>
        <p:spPr>
          <a:xfrm>
            <a:off x="873738" y="619054"/>
            <a:ext cx="3803400" cy="4401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nvSpPr>
        <p:spPr>
          <a:xfrm>
            <a:off x="5191433" y="1902094"/>
            <a:ext cx="2708100" cy="89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4400">
                <a:solidFill>
                  <a:srgbClr val="5FCBEF"/>
                </a:solidFill>
              </a:rPr>
              <a:t>4.Номин – 19 агуулах</a:t>
            </a:r>
            <a:endParaRPr sz="4400">
              <a:solidFill>
                <a:srgbClr val="5FCBEF"/>
              </a:solidFill>
            </a:endParaRPr>
          </a:p>
        </p:txBody>
      </p:sp>
      <p:pic>
        <p:nvPicPr>
          <p:cNvPr descr="No description available." id="290" name="Google Shape;290;p39"/>
          <p:cNvPicPr preferRelativeResize="0"/>
          <p:nvPr/>
        </p:nvPicPr>
        <p:blipFill rotWithShape="1">
          <a:blip r:embed="rId3">
            <a:alphaModFix/>
          </a:blip>
          <a:srcRect b="0" l="0" r="0" t="0"/>
          <a:stretch/>
        </p:blipFill>
        <p:spPr>
          <a:xfrm>
            <a:off x="1446175" y="643200"/>
            <a:ext cx="3002400" cy="435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96" name="Google Shape;296;p40"/>
          <p:cNvSpPr txBox="1"/>
          <p:nvPr/>
        </p:nvSpPr>
        <p:spPr>
          <a:xfrm>
            <a:off x="5139494" y="2412748"/>
            <a:ext cx="2998800" cy="894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4400">
                <a:solidFill>
                  <a:srgbClr val="5FCBEF"/>
                </a:solidFill>
              </a:rPr>
              <a:t>5. Номин – Наадам </a:t>
            </a:r>
            <a:endParaRPr sz="4400">
              <a:solidFill>
                <a:srgbClr val="5FCBEF"/>
              </a:solidFill>
            </a:endParaRPr>
          </a:p>
        </p:txBody>
      </p:sp>
      <p:pic>
        <p:nvPicPr>
          <p:cNvPr descr="No description available." id="297" name="Google Shape;297;p40"/>
          <p:cNvPicPr preferRelativeResize="0"/>
          <p:nvPr/>
        </p:nvPicPr>
        <p:blipFill rotWithShape="1">
          <a:blip r:embed="rId3">
            <a:alphaModFix/>
          </a:blip>
          <a:srcRect b="0" l="0" r="0" t="0"/>
          <a:stretch/>
        </p:blipFill>
        <p:spPr>
          <a:xfrm>
            <a:off x="1005700" y="709454"/>
            <a:ext cx="3909000" cy="4300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303" name="Google Shape;303;p41"/>
          <p:cNvSpPr txBox="1"/>
          <p:nvPr/>
        </p:nvSpPr>
        <p:spPr>
          <a:xfrm>
            <a:off x="5175751" y="2397644"/>
            <a:ext cx="3264300" cy="915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 sz="4400">
                <a:solidFill>
                  <a:srgbClr val="5FCBEF"/>
                </a:solidFill>
              </a:rPr>
              <a:t>6. Номин - Зунжин</a:t>
            </a:r>
            <a:endParaRPr sz="4400">
              <a:solidFill>
                <a:srgbClr val="5FCBEF"/>
              </a:solidFill>
            </a:endParaRPr>
          </a:p>
        </p:txBody>
      </p:sp>
      <p:pic>
        <p:nvPicPr>
          <p:cNvPr descr="No description available." id="304" name="Google Shape;304;p41"/>
          <p:cNvPicPr preferRelativeResize="0"/>
          <p:nvPr/>
        </p:nvPicPr>
        <p:blipFill rotWithShape="1">
          <a:blip r:embed="rId3">
            <a:alphaModFix/>
          </a:blip>
          <a:srcRect b="0" l="0" r="0" t="0"/>
          <a:stretch/>
        </p:blipFill>
        <p:spPr>
          <a:xfrm>
            <a:off x="927749" y="709448"/>
            <a:ext cx="4029000" cy="436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000"/>
              <a:t>Туршилтын хугацаанд хийсэн ажил</a:t>
            </a:r>
            <a:endParaRPr sz="2000"/>
          </a:p>
        </p:txBody>
      </p:sp>
      <p:sp>
        <p:nvSpPr>
          <p:cNvPr id="82" name="Google Shape;82;p15"/>
          <p:cNvSpPr txBox="1"/>
          <p:nvPr>
            <p:ph idx="4294967295" type="body"/>
          </p:nvPr>
        </p:nvSpPr>
        <p:spPr>
          <a:xfrm>
            <a:off x="6359844" y="585638"/>
            <a:ext cx="2565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Arial"/>
                <a:ea typeface="Arial"/>
                <a:cs typeface="Arial"/>
                <a:sym typeface="Arial"/>
              </a:rPr>
              <a:t>5дахь өдөр</a:t>
            </a:r>
            <a:endParaRPr sz="700">
              <a:latin typeface="Arial"/>
              <a:ea typeface="Arial"/>
              <a:cs typeface="Arial"/>
              <a:sym typeface="Arial"/>
            </a:endParaRPr>
          </a:p>
          <a:p>
            <a:pPr indent="-273050" lvl="0" marL="457200" rtl="0" algn="l">
              <a:spcBef>
                <a:spcPts val="1200"/>
              </a:spcBef>
              <a:spcAft>
                <a:spcPts val="0"/>
              </a:spcAft>
              <a:buSzPts val="700"/>
              <a:buFont typeface="Arial"/>
              <a:buAutoNum type="arabicPeriod"/>
            </a:pPr>
            <a:r>
              <a:rPr lang="en" sz="700">
                <a:latin typeface="Arial"/>
                <a:ea typeface="Arial"/>
                <a:cs typeface="Arial"/>
                <a:sym typeface="Arial"/>
              </a:rPr>
              <a:t>Номин-драгон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Номин-22-ийн товчоо</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 савлагаа 5 шар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 өнөр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Номин-УБ импекс хунс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Номин-Хөрс төв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Номин-цамба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 Москва хороолол</a:t>
            </a:r>
            <a:endParaRPr sz="700">
              <a:latin typeface="Arial"/>
              <a:ea typeface="Arial"/>
              <a:cs typeface="Arial"/>
              <a:sym typeface="Arial"/>
            </a:endParaRPr>
          </a:p>
          <a:p>
            <a:pPr indent="0" lvl="0" marL="0" rtl="0" algn="l">
              <a:spcBef>
                <a:spcPts val="1200"/>
              </a:spcBef>
              <a:spcAft>
                <a:spcPts val="0"/>
              </a:spcAft>
              <a:buNone/>
            </a:pPr>
            <a:r>
              <a:rPr lang="en" sz="700">
                <a:latin typeface="Arial"/>
                <a:ea typeface="Arial"/>
                <a:cs typeface="Arial"/>
                <a:sym typeface="Arial"/>
              </a:rPr>
              <a:t>6дахь өдөр</a:t>
            </a:r>
            <a:endParaRPr sz="700">
              <a:latin typeface="Arial"/>
              <a:ea typeface="Arial"/>
              <a:cs typeface="Arial"/>
              <a:sym typeface="Arial"/>
            </a:endParaRPr>
          </a:p>
          <a:p>
            <a:pPr indent="-273050" lvl="0" marL="457200" rtl="0" algn="l">
              <a:spcBef>
                <a:spcPts val="1200"/>
              </a:spcBef>
              <a:spcAft>
                <a:spcPts val="0"/>
              </a:spcAft>
              <a:buSzPts val="700"/>
              <a:buFont typeface="Arial"/>
              <a:buAutoNum type="arabicPeriod"/>
            </a:pPr>
            <a:r>
              <a:rPr lang="en" sz="700">
                <a:latin typeface="Arial"/>
                <a:ea typeface="Arial"/>
                <a:cs typeface="Arial"/>
                <a:sym typeface="Arial"/>
              </a:rPr>
              <a:t>Номин-11 хороолол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Номин-6 буудал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Номин-32 Номин-Хангай хотхон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 баянцээл экспресс </a:t>
            </a:r>
            <a:endParaRPr sz="700">
              <a:latin typeface="Arial"/>
              <a:ea typeface="Arial"/>
              <a:cs typeface="Arial"/>
              <a:sym typeface="Arial"/>
            </a:endParaRPr>
          </a:p>
          <a:p>
            <a:pPr indent="-273050" lvl="0" marL="457200" rtl="0" algn="l">
              <a:spcBef>
                <a:spcPts val="0"/>
              </a:spcBef>
              <a:spcAft>
                <a:spcPts val="0"/>
              </a:spcAft>
              <a:buSzPts val="700"/>
              <a:buFont typeface="Arial"/>
              <a:buAutoNum type="arabicPeriod"/>
            </a:pPr>
            <a:r>
              <a:rPr lang="en" sz="700">
                <a:latin typeface="Arial"/>
                <a:ea typeface="Arial"/>
                <a:cs typeface="Arial"/>
                <a:sym typeface="Arial"/>
              </a:rPr>
              <a:t>Номин Зунжин</a:t>
            </a:r>
            <a:endParaRPr sz="700">
              <a:latin typeface="Arial"/>
              <a:ea typeface="Arial"/>
              <a:cs typeface="Arial"/>
              <a:sym typeface="Arial"/>
            </a:endParaRPr>
          </a:p>
        </p:txBody>
      </p:sp>
      <p:sp>
        <p:nvSpPr>
          <p:cNvPr id="83" name="Google Shape;83;p15"/>
          <p:cNvSpPr txBox="1"/>
          <p:nvPr>
            <p:ph idx="4294967295" type="body"/>
          </p:nvPr>
        </p:nvSpPr>
        <p:spPr>
          <a:xfrm>
            <a:off x="3794850" y="591325"/>
            <a:ext cx="2565000" cy="2734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750">
                <a:latin typeface="Arial"/>
                <a:ea typeface="Arial"/>
                <a:cs typeface="Arial"/>
                <a:sym typeface="Arial"/>
              </a:rPr>
              <a:t>2дахь өдөр</a:t>
            </a:r>
            <a:endParaRPr sz="750">
              <a:latin typeface="Arial"/>
              <a:ea typeface="Arial"/>
              <a:cs typeface="Arial"/>
              <a:sym typeface="Arial"/>
            </a:endParaRPr>
          </a:p>
          <a:p>
            <a:pPr indent="-276225" lvl="0" marL="457200" rtl="0" algn="l">
              <a:lnSpc>
                <a:spcPct val="95000"/>
              </a:lnSpc>
              <a:spcBef>
                <a:spcPts val="1200"/>
              </a:spcBef>
              <a:spcAft>
                <a:spcPts val="0"/>
              </a:spcAft>
              <a:buSzPts val="750"/>
              <a:buFont typeface="Arial"/>
              <a:buAutoNum type="arabicPeriod"/>
            </a:pPr>
            <a:r>
              <a:rPr lang="en" sz="750">
                <a:latin typeface="Arial"/>
                <a:ea typeface="Arial"/>
                <a:cs typeface="Arial"/>
                <a:sym typeface="Arial"/>
              </a:rPr>
              <a:t>Номин 19 агуулах</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 Номин юнайтед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River garden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Наадам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нарны хороолол-1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нарны хороолол-2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НисЭХ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нисэх цагаан хаалга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Сидар</a:t>
            </a:r>
            <a:endParaRPr sz="750">
              <a:latin typeface="Arial"/>
              <a:ea typeface="Arial"/>
              <a:cs typeface="Arial"/>
              <a:sym typeface="Arial"/>
            </a:endParaRPr>
          </a:p>
          <a:p>
            <a:pPr indent="0" lvl="0" marL="0" rtl="0" algn="l">
              <a:lnSpc>
                <a:spcPct val="95000"/>
              </a:lnSpc>
              <a:spcBef>
                <a:spcPts val="1200"/>
              </a:spcBef>
              <a:spcAft>
                <a:spcPts val="0"/>
              </a:spcAft>
              <a:buSzPts val="275"/>
              <a:buNone/>
            </a:pPr>
            <a:r>
              <a:rPr lang="en" sz="750">
                <a:latin typeface="Arial"/>
                <a:ea typeface="Arial"/>
                <a:cs typeface="Arial"/>
                <a:sym typeface="Arial"/>
              </a:rPr>
              <a:t>3дахь өдөр</a:t>
            </a:r>
            <a:endParaRPr sz="750">
              <a:latin typeface="Arial"/>
              <a:ea typeface="Arial"/>
              <a:cs typeface="Arial"/>
              <a:sym typeface="Arial"/>
            </a:endParaRPr>
          </a:p>
          <a:p>
            <a:pPr indent="-276225" lvl="0" marL="457200" rtl="0" algn="l">
              <a:lnSpc>
                <a:spcPct val="95000"/>
              </a:lnSpc>
              <a:spcBef>
                <a:spcPts val="1200"/>
              </a:spcBef>
              <a:spcAft>
                <a:spcPts val="0"/>
              </a:spcAft>
              <a:buSzPts val="750"/>
              <a:buFont typeface="Arial"/>
              <a:buAutoNum type="arabicPeriod"/>
            </a:pPr>
            <a:r>
              <a:rPr lang="en" sz="750">
                <a:latin typeface="Arial"/>
                <a:ea typeface="Arial"/>
                <a:cs typeface="Arial"/>
                <a:sym typeface="Arial"/>
              </a:rPr>
              <a:t>Номин УИД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билэг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плаза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Андууд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хас 10 </a:t>
            </a:r>
            <a:endParaRPr sz="750">
              <a:latin typeface="Arial"/>
              <a:ea typeface="Arial"/>
              <a:cs typeface="Arial"/>
              <a:sym typeface="Arial"/>
            </a:endParaRPr>
          </a:p>
          <a:p>
            <a:pPr indent="-276225" lvl="0" marL="457200" rtl="0" algn="l">
              <a:lnSpc>
                <a:spcPct val="95000"/>
              </a:lnSpc>
              <a:spcBef>
                <a:spcPts val="0"/>
              </a:spcBef>
              <a:spcAft>
                <a:spcPts val="0"/>
              </a:spcAft>
              <a:buSzPts val="750"/>
              <a:buFont typeface="Arial"/>
              <a:buAutoNum type="arabicPeriod"/>
            </a:pPr>
            <a:r>
              <a:rPr lang="en" sz="750">
                <a:latin typeface="Arial"/>
                <a:ea typeface="Arial"/>
                <a:cs typeface="Arial"/>
                <a:sym typeface="Arial"/>
              </a:rPr>
              <a:t>Номин синтоза</a:t>
            </a:r>
            <a:endParaRPr sz="750">
              <a:latin typeface="Arial"/>
              <a:ea typeface="Arial"/>
              <a:cs typeface="Arial"/>
              <a:sym typeface="Arial"/>
            </a:endParaRPr>
          </a:p>
          <a:p>
            <a:pPr indent="0" lvl="0" marL="0" rtl="0" algn="just">
              <a:lnSpc>
                <a:spcPct val="95000"/>
              </a:lnSpc>
              <a:spcBef>
                <a:spcPts val="1200"/>
              </a:spcBef>
              <a:spcAft>
                <a:spcPts val="0"/>
              </a:spcAft>
              <a:buSzPts val="275"/>
              <a:buNone/>
            </a:pPr>
            <a:r>
              <a:rPr lang="en" sz="750">
                <a:latin typeface="Arial"/>
                <a:ea typeface="Arial"/>
                <a:cs typeface="Arial"/>
                <a:sym typeface="Arial"/>
              </a:rPr>
              <a:t>4дахь өдөр</a:t>
            </a:r>
            <a:endParaRPr sz="750">
              <a:latin typeface="Arial"/>
              <a:ea typeface="Arial"/>
              <a:cs typeface="Arial"/>
              <a:sym typeface="Arial"/>
            </a:endParaRPr>
          </a:p>
          <a:p>
            <a:pPr indent="-276225" lvl="0" marL="457200" rtl="0" algn="just">
              <a:lnSpc>
                <a:spcPct val="95000"/>
              </a:lnSpc>
              <a:spcBef>
                <a:spcPts val="1200"/>
              </a:spcBef>
              <a:spcAft>
                <a:spcPts val="0"/>
              </a:spcAft>
              <a:buSzPts val="750"/>
              <a:buFont typeface="Arial"/>
              <a:buAutoNum type="arabicPeriod"/>
            </a:pPr>
            <a:r>
              <a:rPr lang="en" sz="750">
                <a:latin typeface="Arial"/>
                <a:ea typeface="Arial"/>
                <a:cs typeface="Arial"/>
                <a:sym typeface="Arial"/>
              </a:rPr>
              <a:t>Номин олл март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ЖYKOB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БЗД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чулуу овоо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зүүн 4 зам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Офцер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Скай таун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13 </a:t>
            </a:r>
            <a:endParaRPr sz="750">
              <a:latin typeface="Arial"/>
              <a:ea typeface="Arial"/>
              <a:cs typeface="Arial"/>
              <a:sym typeface="Arial"/>
            </a:endParaRPr>
          </a:p>
          <a:p>
            <a:pPr indent="-276225" lvl="0" marL="457200" rtl="0" algn="just">
              <a:lnSpc>
                <a:spcPct val="95000"/>
              </a:lnSpc>
              <a:spcBef>
                <a:spcPts val="0"/>
              </a:spcBef>
              <a:spcAft>
                <a:spcPts val="0"/>
              </a:spcAft>
              <a:buSzPts val="750"/>
              <a:buFont typeface="Arial"/>
              <a:buAutoNum type="arabicPeriod"/>
            </a:pPr>
            <a:r>
              <a:rPr lang="en" sz="750">
                <a:latin typeface="Arial"/>
                <a:ea typeface="Arial"/>
                <a:cs typeface="Arial"/>
                <a:sym typeface="Arial"/>
              </a:rPr>
              <a:t>Номин Баянмонгол</a:t>
            </a:r>
            <a:endParaRPr sz="750">
              <a:latin typeface="Arial"/>
              <a:ea typeface="Arial"/>
              <a:cs typeface="Arial"/>
              <a:sym typeface="Arial"/>
            </a:endParaRPr>
          </a:p>
          <a:p>
            <a:pPr indent="0" lvl="0" marL="0" rtl="0" algn="l">
              <a:lnSpc>
                <a:spcPct val="95000"/>
              </a:lnSpc>
              <a:spcBef>
                <a:spcPts val="1200"/>
              </a:spcBef>
              <a:spcAft>
                <a:spcPts val="0"/>
              </a:spcAft>
              <a:buSzPts val="275"/>
              <a:buNone/>
            </a:pPr>
            <a:r>
              <a:t/>
            </a:r>
            <a:endParaRPr sz="350"/>
          </a:p>
          <a:p>
            <a:pPr indent="0" lvl="0" marL="0" rtl="0" algn="l">
              <a:lnSpc>
                <a:spcPct val="95000"/>
              </a:lnSpc>
              <a:spcBef>
                <a:spcPts val="1200"/>
              </a:spcBef>
              <a:spcAft>
                <a:spcPts val="1200"/>
              </a:spcAft>
              <a:buSzPts val="275"/>
              <a:buNone/>
            </a:pPr>
            <a:r>
              <a:t/>
            </a:r>
            <a:endParaRPr sz="350"/>
          </a:p>
        </p:txBody>
      </p:sp>
      <p:pic>
        <p:nvPicPr>
          <p:cNvPr id="84" name="Google Shape;84;p15"/>
          <p:cNvPicPr preferRelativeResize="0"/>
          <p:nvPr/>
        </p:nvPicPr>
        <p:blipFill>
          <a:blip r:embed="rId3">
            <a:alphaModFix/>
          </a:blip>
          <a:stretch>
            <a:fillRect/>
          </a:stretch>
        </p:blipFill>
        <p:spPr>
          <a:xfrm>
            <a:off x="460950" y="1776325"/>
            <a:ext cx="3000000" cy="1893400"/>
          </a:xfrm>
          <a:prstGeom prst="rect">
            <a:avLst/>
          </a:prstGeom>
          <a:noFill/>
          <a:ln>
            <a:noFill/>
          </a:ln>
        </p:spPr>
      </p:pic>
      <p:sp>
        <p:nvSpPr>
          <p:cNvPr id="85" name="Google Shape;85;p15"/>
          <p:cNvSpPr txBox="1"/>
          <p:nvPr/>
        </p:nvSpPr>
        <p:spPr>
          <a:xfrm>
            <a:off x="311725" y="3810450"/>
            <a:ext cx="30000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Нийт: 38 салбар</a:t>
            </a:r>
            <a:endParaRPr sz="1800">
              <a:solidFill>
                <a:srgbClr val="434343"/>
              </a:solidFill>
            </a:endParaRPr>
          </a:p>
        </p:txBody>
      </p:sp>
      <p:sp>
        <p:nvSpPr>
          <p:cNvPr id="86" name="Google Shape;86;p15"/>
          <p:cNvSpPr txBox="1"/>
          <p:nvPr/>
        </p:nvSpPr>
        <p:spPr>
          <a:xfrm>
            <a:off x="311725" y="1265431"/>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2022.08.17-10.18</a:t>
            </a:r>
            <a:endParaRPr sz="1600"/>
          </a:p>
        </p:txBody>
      </p:sp>
      <p:pic>
        <p:nvPicPr>
          <p:cNvPr id="87" name="Google Shape;87;p15"/>
          <p:cNvPicPr preferRelativeResize="0"/>
          <p:nvPr/>
        </p:nvPicPr>
        <p:blipFill>
          <a:blip r:embed="rId4">
            <a:alphaModFix/>
          </a:blip>
          <a:stretch>
            <a:fillRect/>
          </a:stretch>
        </p:blipFill>
        <p:spPr>
          <a:xfrm>
            <a:off x="4638700" y="4393955"/>
            <a:ext cx="4505300" cy="73177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477113"/>
            <a:ext cx="8520600" cy="62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Arial"/>
                <a:ea typeface="Arial"/>
                <a:cs typeface="Arial"/>
                <a:sym typeface="Arial"/>
              </a:rPr>
              <a:t>Туршилтын </a:t>
            </a:r>
            <a:r>
              <a:rPr lang="en" sz="3000">
                <a:latin typeface="Arial"/>
                <a:ea typeface="Arial"/>
                <a:cs typeface="Arial"/>
                <a:sym typeface="Arial"/>
              </a:rPr>
              <a:t>хугацаанд </a:t>
            </a:r>
            <a:r>
              <a:rPr lang="en" sz="3000">
                <a:latin typeface="Arial"/>
                <a:ea typeface="Arial"/>
                <a:cs typeface="Arial"/>
                <a:sym typeface="Arial"/>
              </a:rPr>
              <a:t>төрсөн сэтгэгдэл</a:t>
            </a:r>
            <a:endParaRPr sz="3000">
              <a:latin typeface="Arial"/>
              <a:ea typeface="Arial"/>
              <a:cs typeface="Arial"/>
              <a:sym typeface="Arial"/>
            </a:endParaRPr>
          </a:p>
        </p:txBody>
      </p:sp>
      <p:sp>
        <p:nvSpPr>
          <p:cNvPr id="310" name="Google Shape;310;p42"/>
          <p:cNvSpPr txBox="1"/>
          <p:nvPr>
            <p:ph idx="1" type="body"/>
          </p:nvPr>
        </p:nvSpPr>
        <p:spPr>
          <a:xfrm>
            <a:off x="311700" y="1550675"/>
            <a:ext cx="8520600" cy="2726400"/>
          </a:xfrm>
          <a:prstGeom prst="rect">
            <a:avLst/>
          </a:prstGeom>
        </p:spPr>
        <p:txBody>
          <a:bodyPr anchorCtr="0" anchor="ctr" bIns="91425" lIns="91425" spcFirstLastPara="1" rIns="91425" wrap="square" tIns="91425">
            <a:norm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Макс Эксим гэх том гэр бүлийн нэгэн гишүүн болсондоо маш их баяртай байгаа</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Хамт олны  уур амьсгал таатай халуун дулаан уур амьсгалтай </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Харилцаа хандлага аль ч шатандаа маш сайн таних танихгүй бүгд маш сайхан инээмсэглэн мэндчилж байдаг нь маш таатай санагдсан</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Цаашдаа мэдэхгүй чадахгүй зүйл зөндөө л гарах байх тусалж дэмжиж ажиллахыг та бүхнээсээ хүсье</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Өөрийгөө улам их хагжүүлж энэ сайхан хүмүүсийн дундаас мэдэхгүй чадахгүй зүйлсээ та бүхнээсээ сурч улам хичээж ажилах болно</a:t>
            </a:r>
            <a:endParaRPr sz="1600">
              <a:latin typeface="Arial"/>
              <a:ea typeface="Arial"/>
              <a:cs typeface="Arial"/>
              <a:sym typeface="Arial"/>
            </a:endParaRPr>
          </a:p>
        </p:txBody>
      </p:sp>
      <p:pic>
        <p:nvPicPr>
          <p:cNvPr id="311" name="Google Shape;311;p42"/>
          <p:cNvPicPr preferRelativeResize="0"/>
          <p:nvPr/>
        </p:nvPicPr>
        <p:blipFill>
          <a:blip r:embed="rId3">
            <a:alphaModFix/>
          </a:blip>
          <a:stretch>
            <a:fillRect/>
          </a:stretch>
        </p:blipFill>
        <p:spPr>
          <a:xfrm>
            <a:off x="2782123" y="4110177"/>
            <a:ext cx="6361874" cy="10333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3"/>
          <p:cNvSpPr txBox="1"/>
          <p:nvPr>
            <p:ph type="title"/>
          </p:nvPr>
        </p:nvSpPr>
        <p:spPr>
          <a:xfrm>
            <a:off x="460950" y="3294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latin typeface="Arial"/>
                <a:ea typeface="Arial"/>
                <a:cs typeface="Arial"/>
                <a:sym typeface="Arial"/>
              </a:rPr>
              <a:t>Цаашдын ажлын төлөвлөгөө:</a:t>
            </a:r>
            <a:endParaRPr sz="3200">
              <a:latin typeface="Arial"/>
              <a:ea typeface="Arial"/>
              <a:cs typeface="Arial"/>
              <a:sym typeface="Arial"/>
            </a:endParaRPr>
          </a:p>
        </p:txBody>
      </p:sp>
      <p:sp>
        <p:nvSpPr>
          <p:cNvPr id="317" name="Google Shape;317;p43"/>
          <p:cNvSpPr txBox="1"/>
          <p:nvPr>
            <p:ph idx="1" type="body"/>
          </p:nvPr>
        </p:nvSpPr>
        <p:spPr>
          <a:xfrm>
            <a:off x="311700" y="1642150"/>
            <a:ext cx="8520600" cy="3076200"/>
          </a:xfrm>
          <a:prstGeom prst="rect">
            <a:avLst/>
          </a:prstGeom>
        </p:spPr>
        <p:txBody>
          <a:bodyPr anchorCtr="0" anchor="t" bIns="91425" lIns="91425" spcFirstLastPara="1" rIns="91425" wrap="square" tIns="91425">
            <a:normAutofit fontScale="77500" lnSpcReduction="20000"/>
          </a:bodyPr>
          <a:lstStyle/>
          <a:p>
            <a:pPr indent="-327025" lvl="0" marL="457200" rtl="0" algn="l">
              <a:spcBef>
                <a:spcPts val="0"/>
              </a:spcBef>
              <a:spcAft>
                <a:spcPts val="0"/>
              </a:spcAft>
              <a:buSzPct val="100000"/>
              <a:buFont typeface="Arial"/>
              <a:buChar char="➢"/>
            </a:pPr>
            <a:r>
              <a:rPr lang="en" sz="2000">
                <a:latin typeface="Arial"/>
                <a:ea typeface="Arial"/>
                <a:cs typeface="Arial"/>
                <a:sym typeface="Arial"/>
              </a:rPr>
              <a:t>Буцаалтын хугацааг цаг тухай бүрт шалгаж мэдээллэнэ</a:t>
            </a:r>
            <a:endParaRPr sz="2000">
              <a:latin typeface="Arial"/>
              <a:ea typeface="Arial"/>
              <a:cs typeface="Arial"/>
              <a:sym typeface="Arial"/>
            </a:endParaRPr>
          </a:p>
          <a:p>
            <a:pPr indent="-327025" lvl="0" marL="457200" rtl="0" algn="l">
              <a:spcBef>
                <a:spcPts val="0"/>
              </a:spcBef>
              <a:spcAft>
                <a:spcPts val="0"/>
              </a:spcAft>
              <a:buSzPct val="100000"/>
              <a:buFont typeface="Arial"/>
              <a:buChar char="➢"/>
            </a:pPr>
            <a:r>
              <a:rPr lang="en" sz="2000">
                <a:latin typeface="Arial"/>
                <a:ea typeface="Arial"/>
                <a:cs typeface="Arial"/>
                <a:sym typeface="Arial"/>
              </a:rPr>
              <a:t>Өрөлт хураалтыг улам өргөжүүлж тэлнэ</a:t>
            </a:r>
            <a:endParaRPr sz="2000">
              <a:latin typeface="Arial"/>
              <a:ea typeface="Arial"/>
              <a:cs typeface="Arial"/>
              <a:sym typeface="Arial"/>
            </a:endParaRPr>
          </a:p>
          <a:p>
            <a:pPr indent="-327025" lvl="0" marL="457200" rtl="0" algn="l">
              <a:spcBef>
                <a:spcPts val="0"/>
              </a:spcBef>
              <a:spcAft>
                <a:spcPts val="0"/>
              </a:spcAft>
              <a:buSzPct val="100000"/>
              <a:buFont typeface="Arial"/>
              <a:buChar char="➢"/>
            </a:pPr>
            <a:r>
              <a:rPr lang="en" sz="2000">
                <a:latin typeface="Arial"/>
                <a:ea typeface="Arial"/>
                <a:cs typeface="Arial"/>
                <a:sym typeface="Arial"/>
              </a:rPr>
              <a:t>Нөөц их байгаа барааг тухайн дэлгүүрийн агуулахаас гаргаж өрөлтөнд оруулж тоо ширхэгийг багасгаж ажиллана</a:t>
            </a:r>
            <a:endParaRPr sz="2000">
              <a:latin typeface="Arial"/>
              <a:ea typeface="Arial"/>
              <a:cs typeface="Arial"/>
              <a:sym typeface="Arial"/>
            </a:endParaRPr>
          </a:p>
          <a:p>
            <a:pPr indent="-327025" lvl="0" marL="457200" rtl="0" algn="l">
              <a:spcBef>
                <a:spcPts val="0"/>
              </a:spcBef>
              <a:spcAft>
                <a:spcPts val="0"/>
              </a:spcAft>
              <a:buSzPct val="100000"/>
              <a:buFont typeface="Arial"/>
              <a:buChar char="➢"/>
            </a:pPr>
            <a:r>
              <a:rPr lang="en" sz="2000">
                <a:latin typeface="Arial"/>
                <a:ea typeface="Arial"/>
                <a:cs typeface="Arial"/>
                <a:sym typeface="Arial"/>
              </a:rPr>
              <a:t>Бүх салбар дэлгүүрүүдийг A зэрэглэл рүү оруулж өөрсдийн өрөлтийн стандартыг тогтоохыг хичээж ажилна</a:t>
            </a:r>
            <a:endParaRPr sz="2000">
              <a:latin typeface="Arial"/>
              <a:ea typeface="Arial"/>
              <a:cs typeface="Arial"/>
              <a:sym typeface="Arial"/>
            </a:endParaRPr>
          </a:p>
          <a:p>
            <a:pPr indent="-327025" lvl="0" marL="457200" rtl="0" algn="l">
              <a:spcBef>
                <a:spcPts val="0"/>
              </a:spcBef>
              <a:spcAft>
                <a:spcPts val="0"/>
              </a:spcAft>
              <a:buSzPct val="100000"/>
              <a:buFont typeface="Arial"/>
              <a:buChar char="➢"/>
            </a:pPr>
            <a:r>
              <a:rPr lang="en" sz="2000">
                <a:latin typeface="Arial"/>
                <a:ea typeface="Arial"/>
                <a:cs typeface="Arial"/>
                <a:sym typeface="Arial"/>
              </a:rPr>
              <a:t>Өрөлт хийх цэгийн тоог ихэсгэж номин экспрэсс дэлгүүрүүдээр орж өрөлтийн стандарт тогтоохыг зорино</a:t>
            </a:r>
            <a:endParaRPr sz="2000">
              <a:latin typeface="Arial"/>
              <a:ea typeface="Arial"/>
              <a:cs typeface="Arial"/>
              <a:sym typeface="Arial"/>
            </a:endParaRPr>
          </a:p>
          <a:p>
            <a:pPr indent="-327025" lvl="0" marL="457200" rtl="0" algn="l">
              <a:spcBef>
                <a:spcPts val="0"/>
              </a:spcBef>
              <a:spcAft>
                <a:spcPts val="0"/>
              </a:spcAft>
              <a:buSzPct val="100000"/>
              <a:buFont typeface="Arial"/>
              <a:buChar char="➢"/>
            </a:pPr>
            <a:r>
              <a:rPr lang="en" sz="2000">
                <a:latin typeface="Arial"/>
                <a:ea typeface="Arial"/>
                <a:cs typeface="Arial"/>
                <a:sym typeface="Arial"/>
              </a:rPr>
              <a:t>Улирал бүр тухайн сард болж буй баяр ёслолд зориулж тусгай өрөлтийг хийж байвал зүгээр санагдсан. Жишээ нь “Өнгөлөг аялъя” уралдаанд зориулсан тусгай өрөлттэй дүйцэх өрөлт хийх</a:t>
            </a:r>
            <a:endParaRPr sz="2000">
              <a:latin typeface="Arial"/>
              <a:ea typeface="Arial"/>
              <a:cs typeface="Arial"/>
              <a:sym typeface="Arial"/>
            </a:endParaRPr>
          </a:p>
          <a:p>
            <a:pPr indent="0" lvl="0" marL="457200" rtl="0" algn="l">
              <a:spcBef>
                <a:spcPts val="1200"/>
              </a:spcBef>
              <a:spcAft>
                <a:spcPts val="1200"/>
              </a:spcAft>
              <a:buNone/>
            </a:pPr>
            <a:r>
              <a:t/>
            </a:r>
            <a:endParaRPr sz="2000">
              <a:latin typeface="Arial"/>
              <a:ea typeface="Arial"/>
              <a:cs typeface="Arial"/>
              <a:sym typeface="Arial"/>
            </a:endParaRPr>
          </a:p>
        </p:txBody>
      </p:sp>
      <p:pic>
        <p:nvPicPr>
          <p:cNvPr id="318" name="Google Shape;318;p43"/>
          <p:cNvPicPr preferRelativeResize="0"/>
          <p:nvPr/>
        </p:nvPicPr>
        <p:blipFill>
          <a:blip r:embed="rId3">
            <a:alphaModFix/>
          </a:blip>
          <a:stretch>
            <a:fillRect/>
          </a:stretch>
        </p:blipFill>
        <p:spPr>
          <a:xfrm>
            <a:off x="3941397" y="4298471"/>
            <a:ext cx="5202603" cy="8450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nvSpPr>
        <p:spPr>
          <a:xfrm>
            <a:off x="0" y="2571750"/>
            <a:ext cx="9144000" cy="14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500"/>
          </a:p>
          <a:p>
            <a:pPr indent="0" lvl="0" marL="0" rtl="0" algn="ctr">
              <a:spcBef>
                <a:spcPts val="0"/>
              </a:spcBef>
              <a:spcAft>
                <a:spcPts val="0"/>
              </a:spcAft>
              <a:buNone/>
            </a:pPr>
            <a:r>
              <a:rPr lang="en" sz="4000">
                <a:solidFill>
                  <a:srgbClr val="434343"/>
                </a:solidFill>
              </a:rPr>
              <a:t>А</a:t>
            </a:r>
            <a:r>
              <a:rPr lang="en" sz="4000">
                <a:solidFill>
                  <a:srgbClr val="434343"/>
                </a:solidFill>
              </a:rPr>
              <a:t>нхаарал хандуулсанд баярлалаа</a:t>
            </a:r>
            <a:endParaRPr sz="4000">
              <a:solidFill>
                <a:srgbClr val="434343"/>
              </a:solidFill>
            </a:endParaRPr>
          </a:p>
        </p:txBody>
      </p:sp>
      <p:pic>
        <p:nvPicPr>
          <p:cNvPr id="324" name="Google Shape;324;p44"/>
          <p:cNvPicPr preferRelativeResize="0"/>
          <p:nvPr/>
        </p:nvPicPr>
        <p:blipFill>
          <a:blip r:embed="rId3">
            <a:alphaModFix/>
          </a:blip>
          <a:stretch>
            <a:fillRect/>
          </a:stretch>
        </p:blipFill>
        <p:spPr>
          <a:xfrm>
            <a:off x="4572000" y="4400896"/>
            <a:ext cx="4571999" cy="742604"/>
          </a:xfrm>
          <a:prstGeom prst="rect">
            <a:avLst/>
          </a:prstGeom>
          <a:noFill/>
          <a:ln>
            <a:noFill/>
          </a:ln>
        </p:spPr>
      </p:pic>
      <p:pic>
        <p:nvPicPr>
          <p:cNvPr id="325" name="Google Shape;325;p44"/>
          <p:cNvPicPr preferRelativeResize="0"/>
          <p:nvPr/>
        </p:nvPicPr>
        <p:blipFill>
          <a:blip r:embed="rId4">
            <a:alphaModFix/>
          </a:blip>
          <a:stretch>
            <a:fillRect/>
          </a:stretch>
        </p:blipFill>
        <p:spPr>
          <a:xfrm>
            <a:off x="2286000" y="380962"/>
            <a:ext cx="4572000" cy="2571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98250" y="16350"/>
            <a:ext cx="8826600" cy="602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3200">
                <a:latin typeface="Arial"/>
                <a:ea typeface="Arial"/>
                <a:cs typeface="Arial"/>
                <a:sym typeface="Arial"/>
              </a:rPr>
              <a:t>Компаны тухай</a:t>
            </a:r>
            <a:endParaRPr/>
          </a:p>
        </p:txBody>
      </p:sp>
      <p:sp>
        <p:nvSpPr>
          <p:cNvPr id="93" name="Google Shape;93;p16"/>
          <p:cNvSpPr txBox="1"/>
          <p:nvPr>
            <p:ph idx="4294967295" type="body"/>
          </p:nvPr>
        </p:nvSpPr>
        <p:spPr>
          <a:xfrm>
            <a:off x="251250" y="466650"/>
            <a:ext cx="85206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434343"/>
                </a:solidFill>
                <a:latin typeface="Arial"/>
                <a:ea typeface="Arial"/>
                <a:cs typeface="Arial"/>
                <a:sym typeface="Arial"/>
              </a:rPr>
              <a:t>Макс Эксим ХХК н 2013 оноос бие даан импортын борлуулалт, түгээлтийн үйл ажилгаа эхэлсэн. Бид Австрали Чех Франц Герман Польш Белги Итали Солонгос Энэтхэг зэрэг орнуудаас чанар нэр хүнд бүхий 150гаруй нэр төрлийн хүнс болон шар айраг дарс ариун цэвэрийн бүтээгдэхүүнүүдийг импортлон Монгол улсын 21 аймгийн харилцагч байгууллага Хорека сувагуудын 4200 гаран харилцагч нараар дамжуулан хэрэглэгчиддээ  боломжит үнээр өндөр чанарын импортын бараа бүтээгдэхүүнүүдийг хүргэж байгаа </a:t>
            </a:r>
            <a:endParaRPr>
              <a:solidFill>
                <a:srgbClr val="434343"/>
              </a:solidFill>
              <a:latin typeface="Arial"/>
              <a:ea typeface="Arial"/>
              <a:cs typeface="Arial"/>
              <a:sym typeface="Arial"/>
            </a:endParaRPr>
          </a:p>
        </p:txBody>
      </p:sp>
      <p:pic>
        <p:nvPicPr>
          <p:cNvPr id="94" name="Google Shape;94;p16"/>
          <p:cNvPicPr preferRelativeResize="0"/>
          <p:nvPr/>
        </p:nvPicPr>
        <p:blipFill>
          <a:blip r:embed="rId3">
            <a:alphaModFix/>
          </a:blip>
          <a:stretch>
            <a:fillRect/>
          </a:stretch>
        </p:blipFill>
        <p:spPr>
          <a:xfrm>
            <a:off x="2908775" y="3066500"/>
            <a:ext cx="1118925" cy="1118925"/>
          </a:xfrm>
          <a:prstGeom prst="rect">
            <a:avLst/>
          </a:prstGeom>
          <a:noFill/>
          <a:ln>
            <a:noFill/>
          </a:ln>
        </p:spPr>
      </p:pic>
      <p:pic>
        <p:nvPicPr>
          <p:cNvPr id="95" name="Google Shape;95;p16"/>
          <p:cNvPicPr preferRelativeResize="0"/>
          <p:nvPr/>
        </p:nvPicPr>
        <p:blipFill rotWithShape="1">
          <a:blip r:embed="rId4">
            <a:alphaModFix/>
          </a:blip>
          <a:srcRect b="0" l="0" r="0" t="6603"/>
          <a:stretch/>
        </p:blipFill>
        <p:spPr>
          <a:xfrm>
            <a:off x="444400" y="3151599"/>
            <a:ext cx="2286000" cy="1203275"/>
          </a:xfrm>
          <a:prstGeom prst="rect">
            <a:avLst/>
          </a:prstGeom>
          <a:noFill/>
          <a:ln>
            <a:noFill/>
          </a:ln>
        </p:spPr>
      </p:pic>
      <p:pic>
        <p:nvPicPr>
          <p:cNvPr id="96" name="Google Shape;96;p16"/>
          <p:cNvPicPr preferRelativeResize="0"/>
          <p:nvPr/>
        </p:nvPicPr>
        <p:blipFill>
          <a:blip r:embed="rId5">
            <a:alphaModFix/>
          </a:blip>
          <a:stretch>
            <a:fillRect/>
          </a:stretch>
        </p:blipFill>
        <p:spPr>
          <a:xfrm>
            <a:off x="1268577" y="4173128"/>
            <a:ext cx="2297676" cy="894179"/>
          </a:xfrm>
          <a:prstGeom prst="rect">
            <a:avLst/>
          </a:prstGeom>
          <a:noFill/>
          <a:ln>
            <a:noFill/>
          </a:ln>
        </p:spPr>
      </p:pic>
      <p:pic>
        <p:nvPicPr>
          <p:cNvPr id="97" name="Google Shape;97;p16"/>
          <p:cNvPicPr preferRelativeResize="0"/>
          <p:nvPr/>
        </p:nvPicPr>
        <p:blipFill>
          <a:blip r:embed="rId6">
            <a:alphaModFix/>
          </a:blip>
          <a:stretch>
            <a:fillRect/>
          </a:stretch>
        </p:blipFill>
        <p:spPr>
          <a:xfrm>
            <a:off x="4206063" y="3066488"/>
            <a:ext cx="1193521" cy="894193"/>
          </a:xfrm>
          <a:prstGeom prst="rect">
            <a:avLst/>
          </a:prstGeom>
          <a:noFill/>
          <a:ln>
            <a:noFill/>
          </a:ln>
        </p:spPr>
      </p:pic>
      <p:pic>
        <p:nvPicPr>
          <p:cNvPr id="98" name="Google Shape;98;p16"/>
          <p:cNvPicPr preferRelativeResize="0"/>
          <p:nvPr/>
        </p:nvPicPr>
        <p:blipFill>
          <a:blip r:embed="rId7">
            <a:alphaModFix/>
          </a:blip>
          <a:stretch>
            <a:fillRect/>
          </a:stretch>
        </p:blipFill>
        <p:spPr>
          <a:xfrm>
            <a:off x="4027725" y="4094729"/>
            <a:ext cx="1990775" cy="1020271"/>
          </a:xfrm>
          <a:prstGeom prst="rect">
            <a:avLst/>
          </a:prstGeom>
          <a:noFill/>
          <a:ln>
            <a:noFill/>
          </a:ln>
        </p:spPr>
      </p:pic>
      <p:pic>
        <p:nvPicPr>
          <p:cNvPr id="99" name="Google Shape;99;p16"/>
          <p:cNvPicPr preferRelativeResize="0"/>
          <p:nvPr/>
        </p:nvPicPr>
        <p:blipFill>
          <a:blip r:embed="rId8">
            <a:alphaModFix/>
          </a:blip>
          <a:stretch>
            <a:fillRect/>
          </a:stretch>
        </p:blipFill>
        <p:spPr>
          <a:xfrm>
            <a:off x="6888450" y="3066500"/>
            <a:ext cx="1607850" cy="894175"/>
          </a:xfrm>
          <a:prstGeom prst="rect">
            <a:avLst/>
          </a:prstGeom>
          <a:noFill/>
          <a:ln>
            <a:noFill/>
          </a:ln>
        </p:spPr>
      </p:pic>
      <p:pic>
        <p:nvPicPr>
          <p:cNvPr id="100" name="Google Shape;100;p16"/>
          <p:cNvPicPr preferRelativeResize="0"/>
          <p:nvPr/>
        </p:nvPicPr>
        <p:blipFill>
          <a:blip r:embed="rId9">
            <a:alphaModFix/>
          </a:blip>
          <a:stretch>
            <a:fillRect/>
          </a:stretch>
        </p:blipFill>
        <p:spPr>
          <a:xfrm>
            <a:off x="6071167" y="4055700"/>
            <a:ext cx="894175" cy="894175"/>
          </a:xfrm>
          <a:prstGeom prst="rect">
            <a:avLst/>
          </a:prstGeom>
          <a:noFill/>
          <a:ln>
            <a:noFill/>
          </a:ln>
        </p:spPr>
      </p:pic>
      <p:pic>
        <p:nvPicPr>
          <p:cNvPr id="101" name="Google Shape;101;p16"/>
          <p:cNvPicPr preferRelativeResize="0"/>
          <p:nvPr/>
        </p:nvPicPr>
        <p:blipFill>
          <a:blip r:embed="rId10">
            <a:alphaModFix/>
          </a:blip>
          <a:stretch>
            <a:fillRect/>
          </a:stretch>
        </p:blipFill>
        <p:spPr>
          <a:xfrm>
            <a:off x="5547240" y="3066500"/>
            <a:ext cx="1193525" cy="894175"/>
          </a:xfrm>
          <a:prstGeom prst="rect">
            <a:avLst/>
          </a:prstGeom>
          <a:noFill/>
          <a:ln>
            <a:noFill/>
          </a:ln>
        </p:spPr>
      </p:pic>
      <p:pic>
        <p:nvPicPr>
          <p:cNvPr id="102" name="Google Shape;102;p16"/>
          <p:cNvPicPr preferRelativeResize="0"/>
          <p:nvPr/>
        </p:nvPicPr>
        <p:blipFill>
          <a:blip r:embed="rId11">
            <a:alphaModFix/>
          </a:blip>
          <a:stretch>
            <a:fillRect/>
          </a:stretch>
        </p:blipFill>
        <p:spPr>
          <a:xfrm>
            <a:off x="7239550" y="4055700"/>
            <a:ext cx="1302350" cy="894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nvSpPr>
        <p:spPr>
          <a:xfrm>
            <a:off x="0" y="0"/>
            <a:ext cx="9144000" cy="1291800"/>
          </a:xfrm>
          <a:prstGeom prst="rect">
            <a:avLst/>
          </a:prstGeom>
          <a:no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pic>
        <p:nvPicPr>
          <p:cNvPr id="108" name="Google Shape;108;p17"/>
          <p:cNvPicPr preferRelativeResize="0"/>
          <p:nvPr/>
        </p:nvPicPr>
        <p:blipFill rotWithShape="1">
          <a:blip r:embed="rId3">
            <a:alphaModFix/>
          </a:blip>
          <a:srcRect b="12823" l="0" r="0" t="0"/>
          <a:stretch/>
        </p:blipFill>
        <p:spPr>
          <a:xfrm>
            <a:off x="303150" y="2448725"/>
            <a:ext cx="4042624" cy="2408276"/>
          </a:xfrm>
          <a:prstGeom prst="rect">
            <a:avLst/>
          </a:prstGeom>
          <a:noFill/>
          <a:ln>
            <a:noFill/>
          </a:ln>
        </p:spPr>
      </p:pic>
      <p:pic>
        <p:nvPicPr>
          <p:cNvPr id="109" name="Google Shape;109;p17"/>
          <p:cNvPicPr preferRelativeResize="0"/>
          <p:nvPr/>
        </p:nvPicPr>
        <p:blipFill>
          <a:blip r:embed="rId4">
            <a:alphaModFix/>
          </a:blip>
          <a:stretch>
            <a:fillRect/>
          </a:stretch>
        </p:blipFill>
        <p:spPr>
          <a:xfrm>
            <a:off x="4798225" y="2448725"/>
            <a:ext cx="4042624" cy="2408275"/>
          </a:xfrm>
          <a:prstGeom prst="rect">
            <a:avLst/>
          </a:prstGeom>
          <a:noFill/>
          <a:ln>
            <a:noFill/>
          </a:ln>
        </p:spPr>
      </p:pic>
      <p:sp>
        <p:nvSpPr>
          <p:cNvPr id="110" name="Google Shape;110;p17"/>
          <p:cNvSpPr txBox="1"/>
          <p:nvPr/>
        </p:nvSpPr>
        <p:spPr>
          <a:xfrm>
            <a:off x="676950" y="1617425"/>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Ихмонгол хороолол : үндсэн тасагт манай бараа өрөгдөөгүй байсанг тэлж өрсөн</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8"/>
          <p:cNvPicPr preferRelativeResize="0"/>
          <p:nvPr/>
        </p:nvPicPr>
        <p:blipFill rotWithShape="1">
          <a:blip r:embed="rId3">
            <a:alphaModFix/>
          </a:blip>
          <a:srcRect b="0" l="0" r="14398" t="0"/>
          <a:stretch/>
        </p:blipFill>
        <p:spPr>
          <a:xfrm>
            <a:off x="165494" y="1856200"/>
            <a:ext cx="4076702" cy="3095600"/>
          </a:xfrm>
          <a:prstGeom prst="rect">
            <a:avLst/>
          </a:prstGeom>
          <a:noFill/>
          <a:ln>
            <a:noFill/>
          </a:ln>
        </p:spPr>
      </p:pic>
      <p:pic>
        <p:nvPicPr>
          <p:cNvPr id="116" name="Google Shape;116;p18"/>
          <p:cNvPicPr preferRelativeResize="0"/>
          <p:nvPr/>
        </p:nvPicPr>
        <p:blipFill>
          <a:blip r:embed="rId4">
            <a:alphaModFix/>
          </a:blip>
          <a:stretch>
            <a:fillRect/>
          </a:stretch>
        </p:blipFill>
        <p:spPr>
          <a:xfrm>
            <a:off x="4558900" y="1856200"/>
            <a:ext cx="4419602" cy="3095600"/>
          </a:xfrm>
          <a:prstGeom prst="rect">
            <a:avLst/>
          </a:prstGeom>
          <a:noFill/>
          <a:ln>
            <a:noFill/>
          </a:ln>
        </p:spPr>
      </p:pic>
      <p:sp>
        <p:nvSpPr>
          <p:cNvPr id="117" name="Google Shape;117;p18"/>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
        <p:nvSpPr>
          <p:cNvPr id="118" name="Google Shape;118;p18"/>
          <p:cNvSpPr txBox="1"/>
          <p:nvPr/>
        </p:nvSpPr>
        <p:spPr>
          <a:xfrm>
            <a:off x="764025" y="1291800"/>
            <a:ext cx="231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Их дэлгүүр салбарын үндсэн тасгийн өрөлт</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19"/>
          <p:cNvPicPr preferRelativeResize="0"/>
          <p:nvPr/>
        </p:nvPicPr>
        <p:blipFill rotWithShape="1">
          <a:blip r:embed="rId3">
            <a:alphaModFix/>
          </a:blip>
          <a:srcRect b="0" l="0" r="42621" t="30771"/>
          <a:stretch/>
        </p:blipFill>
        <p:spPr>
          <a:xfrm>
            <a:off x="123950" y="1975200"/>
            <a:ext cx="4250526" cy="2974700"/>
          </a:xfrm>
          <a:prstGeom prst="rect">
            <a:avLst/>
          </a:prstGeom>
          <a:noFill/>
          <a:ln>
            <a:noFill/>
          </a:ln>
        </p:spPr>
      </p:pic>
      <p:pic>
        <p:nvPicPr>
          <p:cNvPr id="124" name="Google Shape;124;p19"/>
          <p:cNvPicPr preferRelativeResize="0"/>
          <p:nvPr/>
        </p:nvPicPr>
        <p:blipFill>
          <a:blip r:embed="rId4">
            <a:alphaModFix/>
          </a:blip>
          <a:stretch>
            <a:fillRect/>
          </a:stretch>
        </p:blipFill>
        <p:spPr>
          <a:xfrm>
            <a:off x="4945675" y="1975200"/>
            <a:ext cx="4074373" cy="2974700"/>
          </a:xfrm>
          <a:prstGeom prst="rect">
            <a:avLst/>
          </a:prstGeom>
          <a:noFill/>
          <a:ln>
            <a:noFill/>
          </a:ln>
        </p:spPr>
      </p:pic>
      <p:sp>
        <p:nvSpPr>
          <p:cNvPr id="125" name="Google Shape;125;p19"/>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
        <p:nvSpPr>
          <p:cNvPr id="126" name="Google Shape;126;p19"/>
          <p:cNvSpPr txBox="1"/>
          <p:nvPr/>
        </p:nvSpPr>
        <p:spPr>
          <a:xfrm>
            <a:off x="586650" y="1377975"/>
            <a:ext cx="207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Сентоза салбарын тасгийн өрөлт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blip>
          <a:srcRect b="11614" l="0" r="0" t="25126"/>
          <a:stretch/>
        </p:blipFill>
        <p:spPr>
          <a:xfrm>
            <a:off x="1749850" y="1528049"/>
            <a:ext cx="3252799" cy="3463050"/>
          </a:xfrm>
          <a:prstGeom prst="rect">
            <a:avLst/>
          </a:prstGeom>
          <a:noFill/>
          <a:ln>
            <a:noFill/>
          </a:ln>
        </p:spPr>
      </p:pic>
      <p:pic>
        <p:nvPicPr>
          <p:cNvPr id="132" name="Google Shape;132;p20"/>
          <p:cNvPicPr preferRelativeResize="0"/>
          <p:nvPr/>
        </p:nvPicPr>
        <p:blipFill rotWithShape="1">
          <a:blip r:embed="rId4">
            <a:alphaModFix/>
          </a:blip>
          <a:srcRect b="0" l="0" r="0" t="28428"/>
          <a:stretch/>
        </p:blipFill>
        <p:spPr>
          <a:xfrm>
            <a:off x="5437700" y="1528049"/>
            <a:ext cx="3252799" cy="3463050"/>
          </a:xfrm>
          <a:prstGeom prst="rect">
            <a:avLst/>
          </a:prstGeom>
          <a:noFill/>
          <a:ln>
            <a:noFill/>
          </a:ln>
        </p:spPr>
      </p:pic>
      <p:sp>
        <p:nvSpPr>
          <p:cNvPr id="133" name="Google Shape;133;p20"/>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
        <p:nvSpPr>
          <p:cNvPr id="134" name="Google Shape;134;p20"/>
          <p:cNvSpPr txBox="1"/>
          <p:nvPr/>
        </p:nvSpPr>
        <p:spPr>
          <a:xfrm>
            <a:off x="163725" y="2653600"/>
            <a:ext cx="143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7 буудал тасгийн өрөлт</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1"/>
          <p:cNvPicPr preferRelativeResize="0"/>
          <p:nvPr/>
        </p:nvPicPr>
        <p:blipFill rotWithShape="1">
          <a:blip r:embed="rId3">
            <a:alphaModFix/>
          </a:blip>
          <a:srcRect b="17520" l="0" r="0" t="16957"/>
          <a:stretch/>
        </p:blipFill>
        <p:spPr>
          <a:xfrm>
            <a:off x="1780875" y="1473473"/>
            <a:ext cx="3348025" cy="3608299"/>
          </a:xfrm>
          <a:prstGeom prst="rect">
            <a:avLst/>
          </a:prstGeom>
          <a:noFill/>
          <a:ln>
            <a:noFill/>
          </a:ln>
        </p:spPr>
      </p:pic>
      <p:pic>
        <p:nvPicPr>
          <p:cNvPr id="140" name="Google Shape;140;p21"/>
          <p:cNvPicPr preferRelativeResize="0"/>
          <p:nvPr/>
        </p:nvPicPr>
        <p:blipFill rotWithShape="1">
          <a:blip r:embed="rId4">
            <a:alphaModFix/>
          </a:blip>
          <a:srcRect b="7427" l="0" r="0" t="18001"/>
          <a:stretch/>
        </p:blipFill>
        <p:spPr>
          <a:xfrm>
            <a:off x="5481475" y="1473475"/>
            <a:ext cx="3348025" cy="3608299"/>
          </a:xfrm>
          <a:prstGeom prst="rect">
            <a:avLst/>
          </a:prstGeom>
          <a:noFill/>
          <a:ln>
            <a:noFill/>
          </a:ln>
        </p:spPr>
      </p:pic>
      <p:sp>
        <p:nvSpPr>
          <p:cNvPr id="141" name="Google Shape;141;p21"/>
          <p:cNvSpPr txBox="1"/>
          <p:nvPr/>
        </p:nvSpPr>
        <p:spPr>
          <a:xfrm>
            <a:off x="0" y="0"/>
            <a:ext cx="9144000" cy="1291800"/>
          </a:xfrm>
          <a:prstGeom prst="rect">
            <a:avLst/>
          </a:prstGeom>
          <a:solidFill>
            <a:schemeClr val="dk1"/>
          </a:solidFill>
          <a:ln>
            <a:noFill/>
          </a:ln>
        </p:spPr>
        <p:txBody>
          <a:bodyPr anchorCtr="0" anchor="ctr" bIns="91425" lIns="91425" spcFirstLastPara="1" rIns="91425" wrap="square" tIns="91425">
            <a:noAutofit/>
          </a:bodyPr>
          <a:lstStyle/>
          <a:p>
            <a:pPr indent="-431800" lvl="0" marL="914400" rtl="0" algn="l">
              <a:spcBef>
                <a:spcPts val="0"/>
              </a:spcBef>
              <a:spcAft>
                <a:spcPts val="0"/>
              </a:spcAft>
              <a:buClr>
                <a:srgbClr val="FFFFFF"/>
              </a:buClr>
              <a:buSzPts val="3200"/>
              <a:buChar char="➢"/>
            </a:pPr>
            <a:r>
              <a:rPr lang="en" sz="3200">
                <a:solidFill>
                  <a:srgbClr val="FFFFFF"/>
                </a:solidFill>
              </a:rPr>
              <a:t>Үндсэн тасгийн өрөлт</a:t>
            </a:r>
            <a:endParaRPr sz="3200">
              <a:solidFill>
                <a:srgbClr val="FFFFFF"/>
              </a:solidFill>
            </a:endParaRPr>
          </a:p>
        </p:txBody>
      </p:sp>
      <p:sp>
        <p:nvSpPr>
          <p:cNvPr id="142" name="Google Shape;142;p21"/>
          <p:cNvSpPr txBox="1"/>
          <p:nvPr/>
        </p:nvSpPr>
        <p:spPr>
          <a:xfrm>
            <a:off x="109150" y="2400400"/>
            <a:ext cx="15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Наадам центер тасгийн өрөлт</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